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8" r:id="rId2"/>
    <p:sldMasterId id="2147483735" r:id="rId3"/>
  </p:sldMasterIdLst>
  <p:notesMasterIdLst>
    <p:notesMasterId r:id="rId12"/>
  </p:notesMasterIdLst>
  <p:sldIdLst>
    <p:sldId id="2033" r:id="rId4"/>
    <p:sldId id="275" r:id="rId5"/>
    <p:sldId id="311" r:id="rId6"/>
    <p:sldId id="2043" r:id="rId7"/>
    <p:sldId id="2041" r:id="rId8"/>
    <p:sldId id="2053" r:id="rId9"/>
    <p:sldId id="266" r:id="rId10"/>
    <p:sldId id="19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D"/>
    <a:srgbClr val="AF231E"/>
    <a:srgbClr val="3B9D75"/>
    <a:srgbClr val="EACF04"/>
    <a:srgbClr val="FBD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86953" autoAdjust="0"/>
  </p:normalViewPr>
  <p:slideViewPr>
    <p:cSldViewPr snapToGrid="0">
      <p:cViewPr varScale="1">
        <p:scale>
          <a:sx n="99" d="100"/>
          <a:sy n="99" d="100"/>
        </p:scale>
        <p:origin x="7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A088A-382F-4A23-AA1E-A7176491106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77CA0-F7FF-497C-AF20-56BE0A646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9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77CA0-F7FF-497C-AF20-56BE0A6465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2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1FDE1-AC34-4C59-BBA6-A0070921A14E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866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Mohar in Satler – sta lastnika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 err="1">
                <a:sym typeface="Wingdings" panose="05000000000000000000" pitchFamily="2" charset="2"/>
              </a:rPr>
              <a:t>core</a:t>
            </a:r>
            <a:r>
              <a:rPr lang="sl-SI" dirty="0">
                <a:sym typeface="Wingdings" panose="05000000000000000000" pitchFamily="2" charset="2"/>
              </a:rPr>
              <a:t> partnerja bosta Peter Groznik in Luka Flere</a:t>
            </a:r>
          </a:p>
          <a:p>
            <a:r>
              <a:rPr lang="sl-SI" dirty="0">
                <a:sym typeface="Wingdings" panose="05000000000000000000" pitchFamily="2" charset="2"/>
              </a:rPr>
              <a:t>Prva CP  </a:t>
            </a:r>
            <a:r>
              <a:rPr lang="sl-SI" dirty="0" err="1">
                <a:sym typeface="Wingdings" panose="05000000000000000000" pitchFamily="2" charset="2"/>
              </a:rPr>
              <a:t>core</a:t>
            </a:r>
            <a:r>
              <a:rPr lang="sl-SI" dirty="0">
                <a:sym typeface="Wingdings" panose="05000000000000000000" pitchFamily="2" charset="2"/>
              </a:rPr>
              <a:t> partnerja bosta Črt Slokan in Blaž Šterk 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77CA0-F7FF-497C-AF20-56BE0A6465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40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DD713-7A71-92B9-4799-5617D309D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A2357730-925A-41F4-04D7-1B2B3CB55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B28EB21E-2E54-99F7-C0DB-E36054114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Mohar in Satler – sta lastnika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 err="1">
                <a:sym typeface="Wingdings" panose="05000000000000000000" pitchFamily="2" charset="2"/>
              </a:rPr>
              <a:t>core</a:t>
            </a:r>
            <a:r>
              <a:rPr lang="sl-SI" dirty="0">
                <a:sym typeface="Wingdings" panose="05000000000000000000" pitchFamily="2" charset="2"/>
              </a:rPr>
              <a:t> partnerja bosta Peter Groznik in Luka Flere</a:t>
            </a:r>
          </a:p>
          <a:p>
            <a:r>
              <a:rPr lang="sl-SI" dirty="0">
                <a:sym typeface="Wingdings" panose="05000000000000000000" pitchFamily="2" charset="2"/>
              </a:rPr>
              <a:t>Prva CP  </a:t>
            </a:r>
            <a:r>
              <a:rPr lang="sl-SI" dirty="0" err="1">
                <a:sym typeface="Wingdings" panose="05000000000000000000" pitchFamily="2" charset="2"/>
              </a:rPr>
              <a:t>core</a:t>
            </a:r>
            <a:r>
              <a:rPr lang="sl-SI" dirty="0">
                <a:sym typeface="Wingdings" panose="05000000000000000000" pitchFamily="2" charset="2"/>
              </a:rPr>
              <a:t> partnerja bosta Črt Slokan in Blaž Šterk </a:t>
            </a:r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9E96761-8B6E-7A7C-E46C-926953628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77CA0-F7FF-497C-AF20-56BE0A6465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7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1998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610716" y="2825136"/>
            <a:ext cx="5443268" cy="129997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700" b="1" i="0" baseline="0">
                <a:solidFill>
                  <a:srgbClr val="00467D"/>
                </a:solidFill>
                <a:latin typeface="+mn-lt"/>
              </a:defRPr>
            </a:lvl1pPr>
          </a:lstStyle>
          <a:p>
            <a:r>
              <a:rPr lang="en-US" dirty="0"/>
              <a:t>Click To Edit</a:t>
            </a:r>
            <a:br>
              <a:rPr lang="sl-SI" dirty="0"/>
            </a:br>
            <a:r>
              <a:rPr lang="en-US" dirty="0"/>
              <a:t>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610716" y="4343838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1" i="0" spc="600" baseline="0">
                <a:solidFill>
                  <a:srgbClr val="7391AF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865" y="251428"/>
            <a:ext cx="2348484" cy="839240"/>
          </a:xfrm>
          <a:prstGeom prst="rect">
            <a:avLst/>
          </a:prstGeom>
        </p:spPr>
      </p:pic>
      <p:sp>
        <p:nvSpPr>
          <p:cNvPr id="12" name="Oval 7">
            <a:extLst>
              <a:ext uri="{FF2B5EF4-FFF2-40B4-BE49-F238E27FC236}">
                <a16:creationId xmlns:a16="http://schemas.microsoft.com/office/drawing/2014/main" id="{41157C9B-AC1F-43FB-B23E-3BD839F62EDE}"/>
              </a:ext>
            </a:extLst>
          </p:cNvPr>
          <p:cNvSpPr/>
          <p:nvPr userDrawn="1"/>
        </p:nvSpPr>
        <p:spPr>
          <a:xfrm>
            <a:off x="419531" y="440867"/>
            <a:ext cx="460363" cy="4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46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1594895"/>
            <a:ext cx="6108192" cy="4718304"/>
          </a:xfrm>
          <a:prstGeom prst="rect">
            <a:avLst/>
          </a:prstGeom>
          <a:ln w="3175">
            <a:noFill/>
          </a:ln>
        </p:spPr>
        <p:txBody>
          <a:bodyPr wrap="none" tIns="0" bIns="118872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-6351" y="1896427"/>
            <a:ext cx="6559296" cy="4072128"/>
          </a:xfrm>
          <a:prstGeom prst="rect">
            <a:avLst/>
          </a:prstGeom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9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1315701" y="607039"/>
            <a:ext cx="571500" cy="4369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39200" y="1244600"/>
            <a:ext cx="3352800" cy="4360333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bIns="1097280" anchor="b"/>
          <a:lstStyle>
            <a:lvl1pPr algn="ctr"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1244600"/>
            <a:ext cx="3352800" cy="4360333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bIns="1097280" anchor="b"/>
          <a:lstStyle>
            <a:lvl1pPr algn="ctr"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1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1315701" y="607039"/>
            <a:ext cx="571500" cy="4369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490133" y="1828800"/>
            <a:ext cx="4608576" cy="2097024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1828800"/>
            <a:ext cx="4608576" cy="2097024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490133" y="3924300"/>
            <a:ext cx="4608576" cy="2097024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924300"/>
            <a:ext cx="4608576" cy="2097024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5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1325880"/>
            <a:ext cx="12192000" cy="3108960"/>
          </a:xfrm>
          <a:prstGeom prst="rect">
            <a:avLst/>
          </a:prstGeom>
          <a:ln w="3175">
            <a:noFill/>
          </a:ln>
        </p:spPr>
        <p:txBody>
          <a:bodyPr bIns="548640" anchor="b"/>
          <a:lstStyle>
            <a:lvl1pPr algn="ctr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4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1315701" y="607039"/>
            <a:ext cx="571500" cy="4369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1058333" y="1649789"/>
            <a:ext cx="4876800" cy="28448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6239933" y="1649789"/>
            <a:ext cx="4876800" cy="28448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1617133" y="4653040"/>
            <a:ext cx="3759200" cy="57210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ounded Rectangle 15"/>
          <p:cNvSpPr/>
          <p:nvPr userDrawn="1"/>
        </p:nvSpPr>
        <p:spPr bwMode="auto">
          <a:xfrm>
            <a:off x="6798733" y="4653040"/>
            <a:ext cx="3759200" cy="5721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7"/>
          </p:nvPr>
        </p:nvSpPr>
        <p:spPr>
          <a:xfrm>
            <a:off x="2429933" y="4810571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50"/>
          </p:nvPr>
        </p:nvSpPr>
        <p:spPr>
          <a:xfrm>
            <a:off x="2277533" y="5405592"/>
            <a:ext cx="2438400" cy="11460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57"/>
          </p:nvPr>
        </p:nvSpPr>
        <p:spPr>
          <a:xfrm>
            <a:off x="7611533" y="4810571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58"/>
          </p:nvPr>
        </p:nvSpPr>
        <p:spPr>
          <a:xfrm>
            <a:off x="7459133" y="5405592"/>
            <a:ext cx="2438400" cy="11460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6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0" grpId="0" animBg="1"/>
      <p:bldP spid="16" grpId="0" animBg="1"/>
      <p:bldP spid="1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370832" y="1591733"/>
            <a:ext cx="3450336" cy="2389632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8030464" y="1591733"/>
            <a:ext cx="3450336" cy="2389632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711200" y="1591733"/>
            <a:ext cx="3450336" cy="2389632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1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602869" y="2246428"/>
            <a:ext cx="2499360" cy="249936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3424425" y="2246428"/>
            <a:ext cx="2499360" cy="249936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57" hasCustomPrompt="1"/>
          </p:nvPr>
        </p:nvSpPr>
        <p:spPr>
          <a:xfrm>
            <a:off x="6245981" y="2246428"/>
            <a:ext cx="2499360" cy="249936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65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9067539" y="2246428"/>
            <a:ext cx="2499360" cy="249936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2EF938-B01C-464E-BD2A-16A068A4E215}"/>
              </a:ext>
            </a:extLst>
          </p:cNvPr>
          <p:cNvGrpSpPr/>
          <p:nvPr userDrawn="1"/>
        </p:nvGrpSpPr>
        <p:grpSpPr>
          <a:xfrm>
            <a:off x="10515534" y="359230"/>
            <a:ext cx="997320" cy="440111"/>
            <a:chOff x="10515534" y="359230"/>
            <a:chExt cx="997320" cy="440111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A508D3F2-6334-4AF3-84CF-23D06B4C9A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5534" y="401087"/>
              <a:ext cx="997320" cy="356396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046ADE-1600-45BF-8E33-D05F05063DA3}"/>
                </a:ext>
              </a:extLst>
            </p:cNvPr>
            <p:cNvCxnSpPr/>
            <p:nvPr userDrawn="1"/>
          </p:nvCxnSpPr>
          <p:spPr>
            <a:xfrm flipH="1" flipV="1">
              <a:off x="11492194" y="359230"/>
              <a:ext cx="1" cy="440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E6256085-E605-446D-98CD-9EB19402DB89}"/>
              </a:ext>
            </a:extLst>
          </p:cNvPr>
          <p:cNvSpPr txBox="1">
            <a:spLocks/>
          </p:cNvSpPr>
          <p:nvPr userDrawn="1"/>
        </p:nvSpPr>
        <p:spPr>
          <a:xfrm>
            <a:off x="11492194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90661" y="2169085"/>
            <a:ext cx="2054121" cy="2522991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" y="5095692"/>
            <a:ext cx="2121040" cy="846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87496" y="4693795"/>
            <a:ext cx="2060448" cy="1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87496" y="2171898"/>
            <a:ext cx="2060448" cy="549532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779801" y="2169085"/>
            <a:ext cx="2054121" cy="2522991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9"/>
          </p:nvPr>
        </p:nvSpPr>
        <p:spPr>
          <a:xfrm>
            <a:off x="2746340" y="5095692"/>
            <a:ext cx="2121040" cy="846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776636" y="4693795"/>
            <a:ext cx="2060448" cy="1430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1"/>
          </p:nvPr>
        </p:nvSpPr>
        <p:spPr>
          <a:xfrm>
            <a:off x="2776636" y="2171898"/>
            <a:ext cx="2060448" cy="549532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068941" y="2169085"/>
            <a:ext cx="2054121" cy="2522991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3"/>
          </p:nvPr>
        </p:nvSpPr>
        <p:spPr>
          <a:xfrm>
            <a:off x="5035480" y="5095692"/>
            <a:ext cx="2121040" cy="846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5065776" y="4693795"/>
            <a:ext cx="2060448" cy="143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5"/>
          </p:nvPr>
        </p:nvSpPr>
        <p:spPr>
          <a:xfrm>
            <a:off x="5065776" y="2171898"/>
            <a:ext cx="2060448" cy="549532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358081" y="2169085"/>
            <a:ext cx="2054121" cy="2522991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7"/>
          </p:nvPr>
        </p:nvSpPr>
        <p:spPr>
          <a:xfrm>
            <a:off x="7324620" y="5095692"/>
            <a:ext cx="2121040" cy="846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7354916" y="4693795"/>
            <a:ext cx="2060448" cy="1430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9"/>
          </p:nvPr>
        </p:nvSpPr>
        <p:spPr>
          <a:xfrm>
            <a:off x="7354916" y="2171898"/>
            <a:ext cx="2060448" cy="549532"/>
          </a:xfrm>
          <a:prstGeom prst="rect">
            <a:avLst/>
          </a:prstGeom>
          <a:solidFill>
            <a:schemeClr val="accent4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9647221" y="2169085"/>
            <a:ext cx="2054121" cy="2522991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31"/>
          </p:nvPr>
        </p:nvSpPr>
        <p:spPr>
          <a:xfrm>
            <a:off x="9613760" y="5095692"/>
            <a:ext cx="2121040" cy="846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9644056" y="4693795"/>
            <a:ext cx="2060448" cy="1430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33"/>
          </p:nvPr>
        </p:nvSpPr>
        <p:spPr>
          <a:xfrm>
            <a:off x="9644056" y="2171898"/>
            <a:ext cx="2060448" cy="549532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40" name="Straight Connector 39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0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71807" y="2010383"/>
            <a:ext cx="2446415" cy="3793125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608386" y="2010383"/>
            <a:ext cx="2372660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934035" y="2010383"/>
            <a:ext cx="2372660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271210" y="4007425"/>
            <a:ext cx="2372660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271210" y="2010383"/>
            <a:ext cx="2372660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608386" y="4007425"/>
            <a:ext cx="2372660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8934035" y="4007425"/>
            <a:ext cx="2372660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8" grpId="0"/>
      <p:bldP spid="19" grpId="0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78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69264" y="1600200"/>
            <a:ext cx="2446415" cy="3793125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478598" y="1600200"/>
            <a:ext cx="2446415" cy="3793125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187931" y="1600200"/>
            <a:ext cx="2446415" cy="3793125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8897265" y="1600200"/>
            <a:ext cx="2446415" cy="3793125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4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1" grpId="0" animBg="1"/>
      <p:bldP spid="2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852894" y="2247085"/>
            <a:ext cx="2701303" cy="2705915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731734" y="2247085"/>
            <a:ext cx="2701303" cy="2705915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38100"/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7610575" y="2247085"/>
            <a:ext cx="2701303" cy="2705915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5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010612" y="3102573"/>
            <a:ext cx="2486421" cy="2490664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899115" y="2017080"/>
            <a:ext cx="2486421" cy="2490664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787618" y="3102573"/>
            <a:ext cx="2486421" cy="2490664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7676119" y="2017080"/>
            <a:ext cx="2486421" cy="2490664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8514223" y="2527496"/>
            <a:ext cx="2064747" cy="206826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482223" y="2389237"/>
            <a:ext cx="2340792" cy="2344787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43823" y="2153895"/>
            <a:ext cx="2810675" cy="2815471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503823" y="2006601"/>
            <a:ext cx="3104763" cy="3110060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4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9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8514223" y="2652074"/>
            <a:ext cx="2064747" cy="2068269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482223" y="2513815"/>
            <a:ext cx="2340792" cy="2344787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43823" y="2278473"/>
            <a:ext cx="2810675" cy="2815471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503823" y="2131178"/>
            <a:ext cx="3104763" cy="3110060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0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1315701" y="607039"/>
            <a:ext cx="571500" cy="4369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 rot="20906495">
            <a:off x="6532425" y="1786364"/>
            <a:ext cx="3049536" cy="3054739"/>
          </a:xfrm>
          <a:prstGeom prst="roundRect">
            <a:avLst>
              <a:gd name="adj" fmla="val 8073"/>
            </a:avLst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0" lon="20400000" rev="0"/>
            </a:camera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 hasCustomPrompt="1"/>
          </p:nvPr>
        </p:nvSpPr>
        <p:spPr>
          <a:xfrm rot="20906495">
            <a:off x="2773224" y="1786364"/>
            <a:ext cx="3049536" cy="3054739"/>
          </a:xfrm>
          <a:prstGeom prst="roundRect">
            <a:avLst>
              <a:gd name="adj" fmla="val 8073"/>
            </a:avLst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0" lon="20400000" rev="0"/>
            </a:camera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1315701" y="607039"/>
            <a:ext cx="571500" cy="4369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597678" y="1713689"/>
            <a:ext cx="2996645" cy="3001760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9144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256599">
            <a:off x="7583191" y="3970584"/>
            <a:ext cx="1811381" cy="181446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20565730">
            <a:off x="7956551" y="1933658"/>
            <a:ext cx="1811381" cy="181446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20565730">
            <a:off x="2308945" y="2286950"/>
            <a:ext cx="1811381" cy="181446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976477">
            <a:off x="2633043" y="4196078"/>
            <a:ext cx="1811381" cy="181446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20565730">
            <a:off x="5079375" y="4410071"/>
            <a:ext cx="1811381" cy="181446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5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0" grpId="0" animBg="1"/>
      <p:bldP spid="11" grpId="0" animBg="1"/>
      <p:bldP spid="12" grpId="0" animBg="1"/>
      <p:bldP spid="1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256599">
            <a:off x="6390818" y="4289828"/>
            <a:ext cx="1811381" cy="181446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20565730">
            <a:off x="6456134" y="1921088"/>
            <a:ext cx="1811381" cy="181446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20565730">
            <a:off x="1559386" y="2132642"/>
            <a:ext cx="1811381" cy="181446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976477">
            <a:off x="1760231" y="4183508"/>
            <a:ext cx="1811381" cy="181446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20565730">
            <a:off x="4195340" y="4253672"/>
            <a:ext cx="1811381" cy="181446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2" hasCustomPrompt="1"/>
          </p:nvPr>
        </p:nvSpPr>
        <p:spPr>
          <a:xfrm rot="976477">
            <a:off x="4007519" y="1906690"/>
            <a:ext cx="1811381" cy="181446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3" hasCustomPrompt="1"/>
          </p:nvPr>
        </p:nvSpPr>
        <p:spPr>
          <a:xfrm rot="761790">
            <a:off x="8458622" y="2274380"/>
            <a:ext cx="1811381" cy="181446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4" hasCustomPrompt="1"/>
          </p:nvPr>
        </p:nvSpPr>
        <p:spPr>
          <a:xfrm rot="21049868">
            <a:off x="8782719" y="4183508"/>
            <a:ext cx="1811381" cy="181446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6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829555" y="1420305"/>
            <a:ext cx="10532891" cy="329309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731520" anchor="b"/>
          <a:lstStyle>
            <a:lvl1pPr algn="ctr"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105515" y="3494983"/>
            <a:ext cx="2340792" cy="2344787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899515" y="3494983"/>
            <a:ext cx="2340792" cy="2344787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7693515" y="3494983"/>
            <a:ext cx="2340792" cy="2344787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1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_txt_ 1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482080" y="1431283"/>
            <a:ext cx="4804157" cy="5091436"/>
          </a:xfrm>
          <a:prstGeom prst="rect">
            <a:avLst/>
          </a:prstGeom>
          <a:ln w="28575">
            <a:noFill/>
          </a:ln>
        </p:spPr>
        <p:txBody>
          <a:bodyPr wrap="none" tIns="0" bIns="1280160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77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576061" y="1441444"/>
            <a:ext cx="4730496" cy="2401824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576061" y="4127492"/>
            <a:ext cx="4730496" cy="2401824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3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414387" y="3936031"/>
            <a:ext cx="4486656" cy="2609088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1290108" y="3936031"/>
            <a:ext cx="4486656" cy="2609088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_txt_ 3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1315701" y="607039"/>
            <a:ext cx="571500" cy="4369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44251" y="4088877"/>
            <a:ext cx="3547872" cy="2426208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318196" y="4088877"/>
            <a:ext cx="3547872" cy="2426208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7992143" y="4088877"/>
            <a:ext cx="3547872" cy="2426208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1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1315701" y="607039"/>
            <a:ext cx="571500" cy="4369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6" name="Arc 5"/>
          <p:cNvSpPr/>
          <p:nvPr userDrawn="1"/>
        </p:nvSpPr>
        <p:spPr>
          <a:xfrm flipH="1">
            <a:off x="4635500" y="2539580"/>
            <a:ext cx="2921000" cy="2921005"/>
          </a:xfrm>
          <a:prstGeom prst="arc">
            <a:avLst>
              <a:gd name="adj1" fmla="val 8340836"/>
              <a:gd name="adj2" fmla="val 1005333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Arc 6"/>
          <p:cNvSpPr/>
          <p:nvPr userDrawn="1"/>
        </p:nvSpPr>
        <p:spPr>
          <a:xfrm flipH="1">
            <a:off x="4635500" y="2539580"/>
            <a:ext cx="2921000" cy="2921005"/>
          </a:xfrm>
          <a:prstGeom prst="arc">
            <a:avLst>
              <a:gd name="adj1" fmla="val 4004411"/>
              <a:gd name="adj2" fmla="val 6794208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Arc 7"/>
          <p:cNvSpPr/>
          <p:nvPr userDrawn="1"/>
        </p:nvSpPr>
        <p:spPr>
          <a:xfrm flipH="1">
            <a:off x="4635500" y="2539580"/>
            <a:ext cx="2921000" cy="2921005"/>
          </a:xfrm>
          <a:prstGeom prst="arc">
            <a:avLst>
              <a:gd name="adj1" fmla="val 743555"/>
              <a:gd name="adj2" fmla="val 244304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Arc 8"/>
          <p:cNvSpPr/>
          <p:nvPr userDrawn="1"/>
        </p:nvSpPr>
        <p:spPr>
          <a:xfrm flipH="1">
            <a:off x="4635500" y="2539580"/>
            <a:ext cx="2921000" cy="2921005"/>
          </a:xfrm>
          <a:prstGeom prst="arc">
            <a:avLst>
              <a:gd name="adj1" fmla="val 19060360"/>
              <a:gd name="adj2" fmla="val 20763576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Arc 9"/>
          <p:cNvSpPr/>
          <p:nvPr userDrawn="1"/>
        </p:nvSpPr>
        <p:spPr>
          <a:xfrm flipH="1">
            <a:off x="4635500" y="2539580"/>
            <a:ext cx="2921000" cy="2921005"/>
          </a:xfrm>
          <a:prstGeom prst="arc">
            <a:avLst>
              <a:gd name="adj1" fmla="val 14838961"/>
              <a:gd name="adj2" fmla="val 17548373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Arc 10"/>
          <p:cNvSpPr/>
          <p:nvPr userDrawn="1"/>
        </p:nvSpPr>
        <p:spPr>
          <a:xfrm flipH="1">
            <a:off x="4635500" y="2539580"/>
            <a:ext cx="2921000" cy="2921005"/>
          </a:xfrm>
          <a:prstGeom prst="arc">
            <a:avLst>
              <a:gd name="adj1" fmla="val 11668510"/>
              <a:gd name="adj2" fmla="val 1328042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Oval 7"/>
          <p:cNvSpPr>
            <a:spLocks noChangeArrowheads="1"/>
          </p:cNvSpPr>
          <p:nvPr userDrawn="1"/>
        </p:nvSpPr>
        <p:spPr bwMode="auto">
          <a:xfrm flipH="1">
            <a:off x="4872131" y="2407147"/>
            <a:ext cx="685997" cy="68599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" name="Oval 11"/>
          <p:cNvSpPr>
            <a:spLocks noChangeArrowheads="1"/>
          </p:cNvSpPr>
          <p:nvPr userDrawn="1"/>
        </p:nvSpPr>
        <p:spPr bwMode="auto">
          <a:xfrm flipH="1">
            <a:off x="4872131" y="4870173"/>
            <a:ext cx="685997" cy="682752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6" name="Oval 12"/>
          <p:cNvSpPr>
            <a:spLocks noChangeArrowheads="1"/>
          </p:cNvSpPr>
          <p:nvPr userDrawn="1"/>
        </p:nvSpPr>
        <p:spPr bwMode="auto">
          <a:xfrm flipH="1">
            <a:off x="4238414" y="3638660"/>
            <a:ext cx="685997" cy="68599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7" name="Oval 7"/>
          <p:cNvSpPr>
            <a:spLocks noChangeArrowheads="1"/>
          </p:cNvSpPr>
          <p:nvPr userDrawn="1"/>
        </p:nvSpPr>
        <p:spPr bwMode="auto">
          <a:xfrm>
            <a:off x="6633872" y="2407147"/>
            <a:ext cx="685995" cy="68599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Oval 11"/>
          <p:cNvSpPr>
            <a:spLocks noChangeArrowheads="1"/>
          </p:cNvSpPr>
          <p:nvPr userDrawn="1"/>
        </p:nvSpPr>
        <p:spPr bwMode="auto">
          <a:xfrm>
            <a:off x="6633872" y="4870173"/>
            <a:ext cx="685995" cy="682752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" name="Oval 12"/>
          <p:cNvSpPr>
            <a:spLocks noChangeArrowheads="1"/>
          </p:cNvSpPr>
          <p:nvPr userDrawn="1"/>
        </p:nvSpPr>
        <p:spPr bwMode="auto">
          <a:xfrm>
            <a:off x="7267590" y="3638660"/>
            <a:ext cx="685995" cy="68599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cxnSp>
        <p:nvCxnSpPr>
          <p:cNvPr id="20" name="Straight Connector 19"/>
          <p:cNvCxnSpPr/>
          <p:nvPr userDrawn="1"/>
        </p:nvCxnSpPr>
        <p:spPr>
          <a:xfrm rot="10800000">
            <a:off x="3624443" y="2750064"/>
            <a:ext cx="1219200" cy="16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rot="10800000">
            <a:off x="2709027" y="3980648"/>
            <a:ext cx="1499616" cy="16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rot="10800000">
            <a:off x="3624443" y="5211232"/>
            <a:ext cx="1219200" cy="16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 userDrawn="1"/>
        </p:nvSpPr>
        <p:spPr bwMode="auto">
          <a:xfrm>
            <a:off x="2019300" y="1545167"/>
            <a:ext cx="1803400" cy="4191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ounded Rectangle 26"/>
          <p:cNvSpPr/>
          <p:nvPr userDrawn="1"/>
        </p:nvSpPr>
        <p:spPr bwMode="auto">
          <a:xfrm>
            <a:off x="2019300" y="6007100"/>
            <a:ext cx="1803400" cy="41910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 bwMode="auto">
          <a:xfrm rot="5400000">
            <a:off x="99045" y="3772323"/>
            <a:ext cx="1803400" cy="41910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35"/>
          </p:nvPr>
        </p:nvSpPr>
        <p:spPr>
          <a:xfrm>
            <a:off x="4952215" y="3623472"/>
            <a:ext cx="2287571" cy="11460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333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37"/>
          </p:nvPr>
        </p:nvSpPr>
        <p:spPr>
          <a:xfrm>
            <a:off x="5063067" y="3317627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38" hasCustomPrompt="1"/>
          </p:nvPr>
        </p:nvSpPr>
        <p:spPr>
          <a:xfrm>
            <a:off x="4952663" y="2553892"/>
            <a:ext cx="524933" cy="39250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39" hasCustomPrompt="1"/>
          </p:nvPr>
        </p:nvSpPr>
        <p:spPr>
          <a:xfrm>
            <a:off x="4318946" y="3785405"/>
            <a:ext cx="524933" cy="39250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40" hasCustomPrompt="1"/>
          </p:nvPr>
        </p:nvSpPr>
        <p:spPr>
          <a:xfrm>
            <a:off x="4952663" y="5015296"/>
            <a:ext cx="524933" cy="39250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6714403" y="2553892"/>
            <a:ext cx="524933" cy="39250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7348121" y="3785405"/>
            <a:ext cx="524933" cy="39250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6714403" y="5015296"/>
            <a:ext cx="524933" cy="39250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44"/>
          </p:nvPr>
        </p:nvSpPr>
        <p:spPr>
          <a:xfrm>
            <a:off x="2082800" y="1626197"/>
            <a:ext cx="16764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45"/>
          </p:nvPr>
        </p:nvSpPr>
        <p:spPr>
          <a:xfrm>
            <a:off x="2082800" y="6088131"/>
            <a:ext cx="16764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46"/>
          </p:nvPr>
        </p:nvSpPr>
        <p:spPr>
          <a:xfrm rot="16200000">
            <a:off x="162547" y="3853353"/>
            <a:ext cx="16764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>
          <a:xfrm rot="10800000">
            <a:off x="7308848" y="2750064"/>
            <a:ext cx="1219200" cy="16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rot="10800000">
            <a:off x="7942580" y="3980648"/>
            <a:ext cx="1499616" cy="16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rot="10800000">
            <a:off x="7315197" y="5211232"/>
            <a:ext cx="1219200" cy="16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 userDrawn="1"/>
        </p:nvSpPr>
        <p:spPr bwMode="auto">
          <a:xfrm>
            <a:off x="8356600" y="1545167"/>
            <a:ext cx="1803400" cy="4191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ounded Rectangle 48"/>
          <p:cNvSpPr/>
          <p:nvPr userDrawn="1"/>
        </p:nvSpPr>
        <p:spPr bwMode="auto">
          <a:xfrm>
            <a:off x="8356600" y="6007100"/>
            <a:ext cx="1803400" cy="41910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Rounded Rectangle 49"/>
          <p:cNvSpPr/>
          <p:nvPr userDrawn="1"/>
        </p:nvSpPr>
        <p:spPr bwMode="auto">
          <a:xfrm rot="5400000">
            <a:off x="10281804" y="3772323"/>
            <a:ext cx="1803400" cy="419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47"/>
          </p:nvPr>
        </p:nvSpPr>
        <p:spPr>
          <a:xfrm>
            <a:off x="8420100" y="1626197"/>
            <a:ext cx="16764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48"/>
          </p:nvPr>
        </p:nvSpPr>
        <p:spPr>
          <a:xfrm>
            <a:off x="8420100" y="6088131"/>
            <a:ext cx="16764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49"/>
          </p:nvPr>
        </p:nvSpPr>
        <p:spPr>
          <a:xfrm rot="5400000">
            <a:off x="10345305" y="3853353"/>
            <a:ext cx="16764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60" name="Picture Placeholder 7"/>
          <p:cNvSpPr>
            <a:spLocks noGrp="1"/>
          </p:cNvSpPr>
          <p:nvPr>
            <p:ph type="pic" sz="quarter" idx="50" hasCustomPrompt="1"/>
          </p:nvPr>
        </p:nvSpPr>
        <p:spPr>
          <a:xfrm>
            <a:off x="2197096" y="2025652"/>
            <a:ext cx="1450848" cy="1450848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wrap="none" tIns="0" bIns="9144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51" hasCustomPrompt="1"/>
          </p:nvPr>
        </p:nvSpPr>
        <p:spPr>
          <a:xfrm>
            <a:off x="1269997" y="3257551"/>
            <a:ext cx="1450848" cy="1450848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wrap="none" tIns="0" bIns="9144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52" hasCustomPrompt="1"/>
          </p:nvPr>
        </p:nvSpPr>
        <p:spPr>
          <a:xfrm>
            <a:off x="2197101" y="4489455"/>
            <a:ext cx="1450848" cy="1450848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wrap="none" tIns="0" bIns="9144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8534395" y="2025652"/>
            <a:ext cx="1450848" cy="1450848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wrap="none" tIns="0" bIns="9144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9455151" y="3257551"/>
            <a:ext cx="1450848" cy="1450848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wrap="none" tIns="0" bIns="9144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5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8534400" y="4489455"/>
            <a:ext cx="1450848" cy="1450848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wrap="none" tIns="0" bIns="9144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56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57" name="Straight Connector 56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6" grpId="0" animBg="1"/>
      <p:bldP spid="27" grpId="0" animBg="1"/>
      <p:bldP spid="28" grpId="0" animBg="1"/>
      <p:bldP spid="3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 animBg="1"/>
      <p:bldP spid="5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rc 82"/>
          <p:cNvSpPr/>
          <p:nvPr userDrawn="1"/>
        </p:nvSpPr>
        <p:spPr>
          <a:xfrm flipH="1">
            <a:off x="1498600" y="2602427"/>
            <a:ext cx="2921000" cy="2921005"/>
          </a:xfrm>
          <a:prstGeom prst="arc">
            <a:avLst>
              <a:gd name="adj1" fmla="val 8340836"/>
              <a:gd name="adj2" fmla="val 1005333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7" name="Arc 86"/>
          <p:cNvSpPr/>
          <p:nvPr userDrawn="1"/>
        </p:nvSpPr>
        <p:spPr>
          <a:xfrm flipH="1">
            <a:off x="1498600" y="2602427"/>
            <a:ext cx="2921000" cy="2921005"/>
          </a:xfrm>
          <a:prstGeom prst="arc">
            <a:avLst>
              <a:gd name="adj1" fmla="val 14838961"/>
              <a:gd name="adj2" fmla="val 6766387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8" name="Arc 87"/>
          <p:cNvSpPr/>
          <p:nvPr userDrawn="1"/>
        </p:nvSpPr>
        <p:spPr>
          <a:xfrm flipH="1">
            <a:off x="1498600" y="2602427"/>
            <a:ext cx="2921000" cy="2921005"/>
          </a:xfrm>
          <a:prstGeom prst="arc">
            <a:avLst>
              <a:gd name="adj1" fmla="val 11668510"/>
              <a:gd name="adj2" fmla="val 1328042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2" name="Oval 7"/>
          <p:cNvSpPr>
            <a:spLocks noChangeArrowheads="1"/>
          </p:cNvSpPr>
          <p:nvPr userDrawn="1"/>
        </p:nvSpPr>
        <p:spPr bwMode="auto">
          <a:xfrm>
            <a:off x="3496972" y="2469994"/>
            <a:ext cx="685995" cy="68599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3" name="Oval 11"/>
          <p:cNvSpPr>
            <a:spLocks noChangeArrowheads="1"/>
          </p:cNvSpPr>
          <p:nvPr userDrawn="1"/>
        </p:nvSpPr>
        <p:spPr bwMode="auto">
          <a:xfrm>
            <a:off x="3496972" y="4933020"/>
            <a:ext cx="685995" cy="682752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4" name="Oval 12"/>
          <p:cNvSpPr>
            <a:spLocks noChangeArrowheads="1"/>
          </p:cNvSpPr>
          <p:nvPr userDrawn="1"/>
        </p:nvSpPr>
        <p:spPr bwMode="auto">
          <a:xfrm>
            <a:off x="4130691" y="3701507"/>
            <a:ext cx="685995" cy="68599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5" name="Text Placeholder 3"/>
          <p:cNvSpPr>
            <a:spLocks noGrp="1"/>
          </p:cNvSpPr>
          <p:nvPr>
            <p:ph type="body" sz="half" idx="35"/>
          </p:nvPr>
        </p:nvSpPr>
        <p:spPr>
          <a:xfrm>
            <a:off x="1815315" y="3686319"/>
            <a:ext cx="2287571" cy="11460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333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6" name="Text Placeholder 3"/>
          <p:cNvSpPr>
            <a:spLocks noGrp="1"/>
          </p:cNvSpPr>
          <p:nvPr>
            <p:ph type="body" sz="half" idx="37"/>
          </p:nvPr>
        </p:nvSpPr>
        <p:spPr>
          <a:xfrm>
            <a:off x="1926167" y="3380473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3577503" y="2616739"/>
            <a:ext cx="524933" cy="39250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101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4211222" y="3848252"/>
            <a:ext cx="524933" cy="39250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3577503" y="5078143"/>
            <a:ext cx="524933" cy="39250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cxnSp>
        <p:nvCxnSpPr>
          <p:cNvPr id="103" name="Straight Connector 102"/>
          <p:cNvCxnSpPr/>
          <p:nvPr userDrawn="1"/>
        </p:nvCxnSpPr>
        <p:spPr>
          <a:xfrm rot="10800000">
            <a:off x="4177245" y="2812911"/>
            <a:ext cx="1219200" cy="16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 userDrawn="1"/>
        </p:nvCxnSpPr>
        <p:spPr>
          <a:xfrm rot="10800000">
            <a:off x="4805680" y="4043495"/>
            <a:ext cx="1499616" cy="16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 userDrawn="1"/>
        </p:nvCxnSpPr>
        <p:spPr>
          <a:xfrm rot="10800000">
            <a:off x="4177245" y="5274079"/>
            <a:ext cx="1219200" cy="16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5397495" y="2088499"/>
            <a:ext cx="1450848" cy="1450848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wrap="none" tIns="0" bIns="9144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13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318251" y="3320397"/>
            <a:ext cx="1450848" cy="1450848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wrap="none" tIns="0" bIns="9144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14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5397500" y="4552301"/>
            <a:ext cx="1450848" cy="1450848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wrap="none" tIns="0" bIns="9144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15" name="Text Placeholder 3"/>
          <p:cNvSpPr>
            <a:spLocks noGrp="1"/>
          </p:cNvSpPr>
          <p:nvPr>
            <p:ph type="body" sz="half" idx="56"/>
          </p:nvPr>
        </p:nvSpPr>
        <p:spPr>
          <a:xfrm>
            <a:off x="7191167" y="2395675"/>
            <a:ext cx="2828544" cy="76597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333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6" name="Text Placeholder 3"/>
          <p:cNvSpPr>
            <a:spLocks noGrp="1"/>
          </p:cNvSpPr>
          <p:nvPr>
            <p:ph type="body" sz="half" idx="57"/>
          </p:nvPr>
        </p:nvSpPr>
        <p:spPr>
          <a:xfrm>
            <a:off x="7188200" y="2065213"/>
            <a:ext cx="1805472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7" name="Text Placeholder 3"/>
          <p:cNvSpPr>
            <a:spLocks noGrp="1"/>
          </p:cNvSpPr>
          <p:nvPr>
            <p:ph type="body" sz="half" idx="58"/>
          </p:nvPr>
        </p:nvSpPr>
        <p:spPr>
          <a:xfrm>
            <a:off x="8102600" y="3758547"/>
            <a:ext cx="2828544" cy="76597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333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8" name="Text Placeholder 3"/>
          <p:cNvSpPr>
            <a:spLocks noGrp="1"/>
          </p:cNvSpPr>
          <p:nvPr>
            <p:ph type="body" sz="half" idx="59"/>
          </p:nvPr>
        </p:nvSpPr>
        <p:spPr>
          <a:xfrm>
            <a:off x="8099633" y="3428085"/>
            <a:ext cx="1805472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21" name="Text Placeholder 3"/>
          <p:cNvSpPr>
            <a:spLocks noGrp="1"/>
          </p:cNvSpPr>
          <p:nvPr>
            <p:ph type="body" sz="half" idx="60"/>
          </p:nvPr>
        </p:nvSpPr>
        <p:spPr>
          <a:xfrm>
            <a:off x="7191167" y="5257409"/>
            <a:ext cx="2828544" cy="76597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333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2" name="Text Placeholder 3"/>
          <p:cNvSpPr>
            <a:spLocks noGrp="1"/>
          </p:cNvSpPr>
          <p:nvPr>
            <p:ph type="body" sz="half" idx="61"/>
          </p:nvPr>
        </p:nvSpPr>
        <p:spPr>
          <a:xfrm>
            <a:off x="7188200" y="4926947"/>
            <a:ext cx="1805472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34" name="Straight Connector 33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7" grpId="0" animBg="1"/>
      <p:bldP spid="88" grpId="0" animBg="1"/>
      <p:bldP spid="92" grpId="0" animBg="1"/>
      <p:bldP spid="93" grpId="0" animBg="1"/>
      <p:bldP spid="94" grpId="0" animBg="1"/>
      <p:bldP spid="9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animBg="1"/>
      <p:bldP spid="113" grpId="0" animBg="1"/>
      <p:bldP spid="114" grpId="0" animBg="1"/>
      <p:bldP spid="11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1315701" y="607039"/>
            <a:ext cx="571500" cy="4369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1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940849" y="2026581"/>
            <a:ext cx="2257552" cy="2257552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37"/>
          </p:nvPr>
        </p:nvSpPr>
        <p:spPr>
          <a:xfrm>
            <a:off x="1002825" y="4893524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50"/>
          </p:nvPr>
        </p:nvSpPr>
        <p:spPr>
          <a:xfrm>
            <a:off x="850425" y="5199369"/>
            <a:ext cx="2438400" cy="11460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51"/>
          </p:nvPr>
        </p:nvSpPr>
        <p:spPr>
          <a:xfrm>
            <a:off x="1002825" y="4591520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867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3621697" y="2026581"/>
            <a:ext cx="2257552" cy="2257552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55"/>
          </p:nvPr>
        </p:nvSpPr>
        <p:spPr>
          <a:xfrm>
            <a:off x="3683673" y="4893524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56"/>
          </p:nvPr>
        </p:nvSpPr>
        <p:spPr>
          <a:xfrm>
            <a:off x="3531273" y="5199369"/>
            <a:ext cx="2438400" cy="11460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57"/>
          </p:nvPr>
        </p:nvSpPr>
        <p:spPr>
          <a:xfrm>
            <a:off x="3683673" y="4591520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867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6302545" y="2026581"/>
            <a:ext cx="2257552" cy="2257552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59"/>
          </p:nvPr>
        </p:nvSpPr>
        <p:spPr>
          <a:xfrm>
            <a:off x="6364521" y="4893524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60"/>
          </p:nvPr>
        </p:nvSpPr>
        <p:spPr>
          <a:xfrm>
            <a:off x="6212121" y="5199369"/>
            <a:ext cx="2438400" cy="11460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61"/>
          </p:nvPr>
        </p:nvSpPr>
        <p:spPr>
          <a:xfrm>
            <a:off x="6364521" y="4591520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867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8983395" y="2026581"/>
            <a:ext cx="2257552" cy="2257552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63"/>
          </p:nvPr>
        </p:nvSpPr>
        <p:spPr>
          <a:xfrm>
            <a:off x="9045371" y="4893524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64"/>
          </p:nvPr>
        </p:nvSpPr>
        <p:spPr>
          <a:xfrm>
            <a:off x="8892971" y="5199369"/>
            <a:ext cx="2438400" cy="11460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65"/>
          </p:nvPr>
        </p:nvSpPr>
        <p:spPr>
          <a:xfrm>
            <a:off x="9045371" y="4591520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867" b="1" baseline="0">
                <a:solidFill>
                  <a:schemeClr val="accent4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3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Placeholder 3"/>
          <p:cNvSpPr>
            <a:spLocks noGrp="1"/>
          </p:cNvSpPr>
          <p:nvPr userDrawn="1">
            <p:ph type="body" sz="half" idx="51"/>
          </p:nvPr>
        </p:nvSpPr>
        <p:spPr>
          <a:xfrm>
            <a:off x="1231900" y="1905653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8" name="Text Placeholder 3"/>
          <p:cNvSpPr>
            <a:spLocks noGrp="1"/>
          </p:cNvSpPr>
          <p:nvPr userDrawn="1">
            <p:ph type="body" sz="half" idx="57"/>
          </p:nvPr>
        </p:nvSpPr>
        <p:spPr>
          <a:xfrm>
            <a:off x="8813800" y="1905653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2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730557" y="1648944"/>
            <a:ext cx="2257552" cy="2257552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3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6203891" y="1648944"/>
            <a:ext cx="2257552" cy="2257552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8" name="Text Placeholder 3"/>
          <p:cNvSpPr>
            <a:spLocks noGrp="1"/>
          </p:cNvSpPr>
          <p:nvPr>
            <p:ph type="body" sz="half" idx="59"/>
          </p:nvPr>
        </p:nvSpPr>
        <p:spPr>
          <a:xfrm>
            <a:off x="1231900" y="4384863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99" name="Text Placeholder 3"/>
          <p:cNvSpPr>
            <a:spLocks noGrp="1"/>
          </p:cNvSpPr>
          <p:nvPr>
            <p:ph type="body" sz="half" idx="60"/>
          </p:nvPr>
        </p:nvSpPr>
        <p:spPr>
          <a:xfrm>
            <a:off x="8813800" y="4384863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00" name="Picture Placeholder 7"/>
          <p:cNvSpPr>
            <a:spLocks noGrp="1"/>
          </p:cNvSpPr>
          <p:nvPr>
            <p:ph type="pic" sz="quarter" idx="61" hasCustomPrompt="1"/>
          </p:nvPr>
        </p:nvSpPr>
        <p:spPr>
          <a:xfrm>
            <a:off x="3730557" y="4128153"/>
            <a:ext cx="2257552" cy="2257552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1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6203891" y="4128153"/>
            <a:ext cx="2257552" cy="2257552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30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1315701" y="607039"/>
            <a:ext cx="571500" cy="4369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783291" y="1657896"/>
            <a:ext cx="2142160" cy="2142160"/>
          </a:xfrm>
          <a:prstGeom prst="diamond">
            <a:avLst/>
          </a:prstGeom>
          <a:ln w="69850" cap="flat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263501" y="1657896"/>
            <a:ext cx="2142160" cy="2142160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3783291" y="4180963"/>
            <a:ext cx="2142160" cy="2142160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6263501" y="4180963"/>
            <a:ext cx="2142160" cy="2142160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50"/>
          </p:nvPr>
        </p:nvSpPr>
        <p:spPr>
          <a:xfrm>
            <a:off x="1079287" y="2134724"/>
            <a:ext cx="2438400" cy="11460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51"/>
          </p:nvPr>
        </p:nvSpPr>
        <p:spPr>
          <a:xfrm>
            <a:off x="1384087" y="1841727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867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58"/>
          </p:nvPr>
        </p:nvSpPr>
        <p:spPr>
          <a:xfrm>
            <a:off x="1079287" y="4674724"/>
            <a:ext cx="2438400" cy="11460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59"/>
          </p:nvPr>
        </p:nvSpPr>
        <p:spPr>
          <a:xfrm>
            <a:off x="1384087" y="4381727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867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61"/>
          </p:nvPr>
        </p:nvSpPr>
        <p:spPr>
          <a:xfrm>
            <a:off x="8678072" y="2134724"/>
            <a:ext cx="2438400" cy="11460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62"/>
          </p:nvPr>
        </p:nvSpPr>
        <p:spPr>
          <a:xfrm>
            <a:off x="8678072" y="1841727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867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64"/>
          </p:nvPr>
        </p:nvSpPr>
        <p:spPr>
          <a:xfrm>
            <a:off x="8678072" y="4674724"/>
            <a:ext cx="2438400" cy="11460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65"/>
          </p:nvPr>
        </p:nvSpPr>
        <p:spPr>
          <a:xfrm>
            <a:off x="8678072" y="4381727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867" b="1" baseline="0">
                <a:solidFill>
                  <a:schemeClr val="accent4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3"/>
          <p:cNvSpPr>
            <a:spLocks noGrp="1"/>
          </p:cNvSpPr>
          <p:nvPr>
            <p:ph type="body" sz="half" idx="61"/>
          </p:nvPr>
        </p:nvSpPr>
        <p:spPr>
          <a:xfrm>
            <a:off x="2489200" y="2337663"/>
            <a:ext cx="1901952" cy="82974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62"/>
          </p:nvPr>
        </p:nvSpPr>
        <p:spPr>
          <a:xfrm>
            <a:off x="2489200" y="2044665"/>
            <a:ext cx="1901952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867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63" hasCustomPrompt="1"/>
          </p:nvPr>
        </p:nvSpPr>
        <p:spPr>
          <a:xfrm>
            <a:off x="777456" y="4393507"/>
            <a:ext cx="1550877" cy="1550877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12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64" hasCustomPrompt="1"/>
          </p:nvPr>
        </p:nvSpPr>
        <p:spPr>
          <a:xfrm>
            <a:off x="4418862" y="4393507"/>
            <a:ext cx="1550877" cy="1550877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12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65" hasCustomPrompt="1"/>
          </p:nvPr>
        </p:nvSpPr>
        <p:spPr>
          <a:xfrm>
            <a:off x="8060267" y="4393507"/>
            <a:ext cx="1550877" cy="1550877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12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66" hasCustomPrompt="1"/>
          </p:nvPr>
        </p:nvSpPr>
        <p:spPr>
          <a:xfrm>
            <a:off x="777456" y="1854984"/>
            <a:ext cx="1550877" cy="1550877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12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67"/>
          </p:nvPr>
        </p:nvSpPr>
        <p:spPr>
          <a:xfrm>
            <a:off x="2530749" y="4927339"/>
            <a:ext cx="1901952" cy="8290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68"/>
          </p:nvPr>
        </p:nvSpPr>
        <p:spPr>
          <a:xfrm>
            <a:off x="2530749" y="4634341"/>
            <a:ext cx="1901952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867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69"/>
          </p:nvPr>
        </p:nvSpPr>
        <p:spPr>
          <a:xfrm>
            <a:off x="6154483" y="4927339"/>
            <a:ext cx="1901952" cy="8290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70"/>
          </p:nvPr>
        </p:nvSpPr>
        <p:spPr>
          <a:xfrm>
            <a:off x="6154483" y="4634341"/>
            <a:ext cx="1901952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867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71"/>
          </p:nvPr>
        </p:nvSpPr>
        <p:spPr>
          <a:xfrm>
            <a:off x="9829016" y="4927339"/>
            <a:ext cx="1901952" cy="8290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72"/>
          </p:nvPr>
        </p:nvSpPr>
        <p:spPr>
          <a:xfrm>
            <a:off x="9829016" y="4634341"/>
            <a:ext cx="1901952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867" b="1" baseline="0">
                <a:solidFill>
                  <a:schemeClr val="accent4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cxnSp>
        <p:nvCxnSpPr>
          <p:cNvPr id="44" name="Straight Connector 43"/>
          <p:cNvCxnSpPr/>
          <p:nvPr userDrawn="1"/>
        </p:nvCxnSpPr>
        <p:spPr>
          <a:xfrm flipV="1">
            <a:off x="1553953" y="3937784"/>
            <a:ext cx="3596640" cy="21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rot="5400000">
            <a:off x="4991100" y="4139925"/>
            <a:ext cx="406400" cy="21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 userDrawn="1"/>
        </p:nvGrpSpPr>
        <p:grpSpPr>
          <a:xfrm>
            <a:off x="1551836" y="3531384"/>
            <a:ext cx="2117" cy="812800"/>
            <a:chOff x="1163877" y="2705100"/>
            <a:chExt cx="1588" cy="609600"/>
          </a:xfrm>
        </p:grpSpPr>
        <p:cxnSp>
          <p:nvCxnSpPr>
            <p:cNvPr id="56" name="Straight Connector 55"/>
            <p:cNvCxnSpPr/>
            <p:nvPr userDrawn="1"/>
          </p:nvCxnSpPr>
          <p:spPr>
            <a:xfrm rot="5400000">
              <a:off x="1012271" y="3161506"/>
              <a:ext cx="3048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 rot="5400000">
              <a:off x="1012271" y="2856706"/>
              <a:ext cx="3048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 userDrawn="1"/>
        </p:nvCxnSpPr>
        <p:spPr>
          <a:xfrm flipV="1">
            <a:off x="5199912" y="3937784"/>
            <a:ext cx="3596640" cy="21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 userDrawn="1"/>
        </p:nvCxnSpPr>
        <p:spPr>
          <a:xfrm rot="5400000">
            <a:off x="8637059" y="4139925"/>
            <a:ext cx="406400" cy="21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45" name="Straight Connector 44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4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32" grpId="0" animBg="1"/>
      <p:bldP spid="34" grpId="0" animBg="1"/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3"/>
          <p:cNvSpPr>
            <a:spLocks noGrp="1"/>
          </p:cNvSpPr>
          <p:nvPr>
            <p:ph type="body" sz="half" idx="61" hasCustomPrompt="1"/>
          </p:nvPr>
        </p:nvSpPr>
        <p:spPr>
          <a:xfrm>
            <a:off x="2489200" y="2337663"/>
            <a:ext cx="1901952" cy="82974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r>
              <a:rPr lang="sl-SI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ASDASD</a:t>
            </a:r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62" hasCustomPrompt="1"/>
          </p:nvPr>
        </p:nvSpPr>
        <p:spPr>
          <a:xfrm>
            <a:off x="2489200" y="2044665"/>
            <a:ext cx="1901952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867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sl-SI" dirty="0"/>
              <a:t>ASDAD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67" hasCustomPrompt="1"/>
          </p:nvPr>
        </p:nvSpPr>
        <p:spPr>
          <a:xfrm>
            <a:off x="2530749" y="4927339"/>
            <a:ext cx="1901952" cy="8290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r>
              <a:rPr lang="sl-SI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DSASD</a:t>
            </a:r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68" hasCustomPrompt="1"/>
          </p:nvPr>
        </p:nvSpPr>
        <p:spPr>
          <a:xfrm>
            <a:off x="2530749" y="4634341"/>
            <a:ext cx="1901952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867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sl-SI" dirty="0"/>
              <a:t>ADSDSA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69" hasCustomPrompt="1"/>
          </p:nvPr>
        </p:nvSpPr>
        <p:spPr>
          <a:xfrm>
            <a:off x="6154483" y="4927339"/>
            <a:ext cx="1901952" cy="8290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r>
              <a:rPr lang="sl-SI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ASDADS</a:t>
            </a:r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70" hasCustomPrompt="1"/>
          </p:nvPr>
        </p:nvSpPr>
        <p:spPr>
          <a:xfrm>
            <a:off x="6154483" y="4634341"/>
            <a:ext cx="1901952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867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sl-SI" dirty="0"/>
              <a:t>ASDASD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71" hasCustomPrompt="1"/>
          </p:nvPr>
        </p:nvSpPr>
        <p:spPr>
          <a:xfrm>
            <a:off x="9829016" y="4927339"/>
            <a:ext cx="1901952" cy="8290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r>
              <a:rPr lang="sl-SI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ADSASD</a:t>
            </a:r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72" hasCustomPrompt="1"/>
          </p:nvPr>
        </p:nvSpPr>
        <p:spPr>
          <a:xfrm>
            <a:off x="9829016" y="4634341"/>
            <a:ext cx="1901952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867" b="1" baseline="0">
                <a:solidFill>
                  <a:schemeClr val="accent4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sl-SI" dirty="0"/>
              <a:t>ADSASD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45" name="Straight Connector 44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7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12192000" cy="3708400"/>
          </a:xfrm>
          <a:prstGeom prst="rect">
            <a:avLst/>
          </a:prstGeom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56955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5005918" y="3522134"/>
            <a:ext cx="2180165" cy="2180165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/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4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36"/>
          </p:nvPr>
        </p:nvSpPr>
        <p:spPr>
          <a:xfrm>
            <a:off x="1167211" y="4567181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1167211" y="4917185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14811" y="4882016"/>
            <a:ext cx="2438400" cy="21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41"/>
          </p:nvPr>
        </p:nvSpPr>
        <p:spPr>
          <a:xfrm>
            <a:off x="1014811" y="5249340"/>
            <a:ext cx="2438400" cy="689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333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886712" y="1696826"/>
            <a:ext cx="2694597" cy="2694597"/>
          </a:xfrm>
          <a:prstGeom prst="roundRect">
            <a:avLst>
              <a:gd name="adj" fmla="val 12935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grpSp>
        <p:nvGrpSpPr>
          <p:cNvPr id="2" name="Group 11"/>
          <p:cNvGrpSpPr/>
          <p:nvPr userDrawn="1"/>
        </p:nvGrpSpPr>
        <p:grpSpPr>
          <a:xfrm>
            <a:off x="1551477" y="5991799"/>
            <a:ext cx="1365067" cy="398253"/>
            <a:chOff x="3733800" y="3067050"/>
            <a:chExt cx="1504430" cy="43891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42672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115" y="61"/>
                </a:cxn>
                <a:cxn ang="0">
                  <a:pos x="115" y="64"/>
                </a:cxn>
                <a:cxn ang="0">
                  <a:pos x="63" y="116"/>
                </a:cxn>
                <a:cxn ang="0">
                  <a:pos x="35" y="107"/>
                </a:cxn>
                <a:cxn ang="0">
                  <a:pos x="39" y="108"/>
                </a:cxn>
                <a:cxn ang="0">
                  <a:pos x="62" y="100"/>
                </a:cxn>
                <a:cxn ang="0">
                  <a:pos x="45" y="87"/>
                </a:cxn>
                <a:cxn ang="0">
                  <a:pos x="48" y="87"/>
                </a:cxn>
                <a:cxn ang="0">
                  <a:pos x="53" y="87"/>
                </a:cxn>
                <a:cxn ang="0">
                  <a:pos x="38" y="69"/>
                </a:cxn>
                <a:cxn ang="0">
                  <a:pos x="38" y="69"/>
                </a:cxn>
                <a:cxn ang="0">
                  <a:pos x="47" y="71"/>
                </a:cxn>
                <a:cxn ang="0">
                  <a:pos x="39" y="56"/>
                </a:cxn>
                <a:cxn ang="0">
                  <a:pos x="41" y="47"/>
                </a:cxn>
                <a:cxn ang="0">
                  <a:pos x="79" y="66"/>
                </a:cxn>
                <a:cxn ang="0">
                  <a:pos x="78" y="62"/>
                </a:cxn>
                <a:cxn ang="0">
                  <a:pos x="97" y="43"/>
                </a:cxn>
                <a:cxn ang="0">
                  <a:pos x="110" y="49"/>
                </a:cxn>
                <a:cxn ang="0">
                  <a:pos x="122" y="45"/>
                </a:cxn>
                <a:cxn ang="0">
                  <a:pos x="114" y="55"/>
                </a:cxn>
                <a:cxn ang="0">
                  <a:pos x="124" y="52"/>
                </a:cxn>
                <a:cxn ang="0">
                  <a:pos x="115" y="61"/>
                </a:cxn>
                <a:cxn ang="0">
                  <a:pos x="115" y="61"/>
                </a:cxn>
                <a:cxn ang="0">
                  <a:pos x="115" y="61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115" y="61"/>
                  </a:moveTo>
                  <a:cubicBezTo>
                    <a:pt x="115" y="62"/>
                    <a:pt x="115" y="63"/>
                    <a:pt x="115" y="64"/>
                  </a:cubicBezTo>
                  <a:cubicBezTo>
                    <a:pt x="115" y="88"/>
                    <a:pt x="97" y="116"/>
                    <a:pt x="63" y="116"/>
                  </a:cubicBezTo>
                  <a:cubicBezTo>
                    <a:pt x="53" y="116"/>
                    <a:pt x="43" y="113"/>
                    <a:pt x="35" y="107"/>
                  </a:cubicBezTo>
                  <a:cubicBezTo>
                    <a:pt x="36" y="108"/>
                    <a:pt x="38" y="108"/>
                    <a:pt x="39" y="108"/>
                  </a:cubicBezTo>
                  <a:cubicBezTo>
                    <a:pt x="48" y="108"/>
                    <a:pt x="56" y="105"/>
                    <a:pt x="62" y="100"/>
                  </a:cubicBezTo>
                  <a:cubicBezTo>
                    <a:pt x="54" y="100"/>
                    <a:pt x="47" y="94"/>
                    <a:pt x="45" y="87"/>
                  </a:cubicBezTo>
                  <a:cubicBezTo>
                    <a:pt x="46" y="87"/>
                    <a:pt x="47" y="87"/>
                    <a:pt x="48" y="87"/>
                  </a:cubicBezTo>
                  <a:cubicBezTo>
                    <a:pt x="50" y="87"/>
                    <a:pt x="52" y="87"/>
                    <a:pt x="53" y="87"/>
                  </a:cubicBezTo>
                  <a:cubicBezTo>
                    <a:pt x="45" y="85"/>
                    <a:pt x="38" y="78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1" y="70"/>
                    <a:pt x="44" y="71"/>
                    <a:pt x="47" y="71"/>
                  </a:cubicBezTo>
                  <a:cubicBezTo>
                    <a:pt x="42" y="68"/>
                    <a:pt x="39" y="62"/>
                    <a:pt x="39" y="56"/>
                  </a:cubicBezTo>
                  <a:cubicBezTo>
                    <a:pt x="39" y="52"/>
                    <a:pt x="40" y="49"/>
                    <a:pt x="41" y="47"/>
                  </a:cubicBezTo>
                  <a:cubicBezTo>
                    <a:pt x="50" y="58"/>
                    <a:pt x="64" y="65"/>
                    <a:pt x="79" y="66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8" y="51"/>
                    <a:pt x="86" y="43"/>
                    <a:pt x="97" y="43"/>
                  </a:cubicBezTo>
                  <a:cubicBezTo>
                    <a:pt x="102" y="43"/>
                    <a:pt x="107" y="45"/>
                    <a:pt x="110" y="49"/>
                  </a:cubicBezTo>
                  <a:cubicBezTo>
                    <a:pt x="114" y="48"/>
                    <a:pt x="118" y="47"/>
                    <a:pt x="122" y="45"/>
                  </a:cubicBezTo>
                  <a:cubicBezTo>
                    <a:pt x="120" y="49"/>
                    <a:pt x="117" y="52"/>
                    <a:pt x="114" y="55"/>
                  </a:cubicBezTo>
                  <a:cubicBezTo>
                    <a:pt x="117" y="54"/>
                    <a:pt x="121" y="53"/>
                    <a:pt x="124" y="52"/>
                  </a:cubicBezTo>
                  <a:cubicBezTo>
                    <a:pt x="122" y="55"/>
                    <a:pt x="118" y="59"/>
                    <a:pt x="115" y="61"/>
                  </a:cubicBezTo>
                  <a:close/>
                  <a:moveTo>
                    <a:pt x="115" y="61"/>
                  </a:moveTo>
                  <a:cubicBezTo>
                    <a:pt x="115" y="61"/>
                    <a:pt x="115" y="61"/>
                    <a:pt x="115" y="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26"/>
            <p:cNvSpPr>
              <a:spLocks noEditPoints="1"/>
            </p:cNvSpPr>
            <p:nvPr/>
          </p:nvSpPr>
          <p:spPr bwMode="auto">
            <a:xfrm>
              <a:off x="37338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99" y="82"/>
                </a:cxn>
                <a:cxn ang="0">
                  <a:pos x="86" y="82"/>
                </a:cxn>
                <a:cxn ang="0">
                  <a:pos x="86" y="128"/>
                </a:cxn>
                <a:cxn ang="0">
                  <a:pos x="67" y="128"/>
                </a:cxn>
                <a:cxn ang="0">
                  <a:pos x="67" y="82"/>
                </a:cxn>
                <a:cxn ang="0">
                  <a:pos x="58" y="82"/>
                </a:cxn>
                <a:cxn ang="0">
                  <a:pos x="58" y="66"/>
                </a:cxn>
                <a:cxn ang="0">
                  <a:pos x="67" y="66"/>
                </a:cxn>
                <a:cxn ang="0">
                  <a:pos x="67" y="55"/>
                </a:cxn>
                <a:cxn ang="0">
                  <a:pos x="86" y="36"/>
                </a:cxn>
                <a:cxn ang="0">
                  <a:pos x="101" y="36"/>
                </a:cxn>
                <a:cxn ang="0">
                  <a:pos x="101" y="52"/>
                </a:cxn>
                <a:cxn ang="0">
                  <a:pos x="90" y="52"/>
                </a:cxn>
                <a:cxn ang="0">
                  <a:pos x="86" y="56"/>
                </a:cxn>
                <a:cxn ang="0">
                  <a:pos x="86" y="66"/>
                </a:cxn>
                <a:cxn ang="0">
                  <a:pos x="101" y="66"/>
                </a:cxn>
                <a:cxn ang="0">
                  <a:pos x="99" y="82"/>
                </a:cxn>
                <a:cxn ang="0">
                  <a:pos x="99" y="82"/>
                </a:cxn>
                <a:cxn ang="0">
                  <a:pos x="99" y="82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99" y="82"/>
                  </a:moveTo>
                  <a:cubicBezTo>
                    <a:pt x="86" y="82"/>
                    <a:pt x="86" y="82"/>
                    <a:pt x="86" y="82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48"/>
                    <a:pt x="71" y="36"/>
                    <a:pt x="86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89" y="52"/>
                    <a:pt x="86" y="53"/>
                    <a:pt x="86" y="5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101" y="66"/>
                    <a:pt x="101" y="66"/>
                    <a:pt x="101" y="66"/>
                  </a:cubicBezTo>
                  <a:lnTo>
                    <a:pt x="99" y="82"/>
                  </a:lnTo>
                  <a:close/>
                  <a:moveTo>
                    <a:pt x="99" y="82"/>
                  </a:moveTo>
                  <a:cubicBezTo>
                    <a:pt x="99" y="82"/>
                    <a:pt x="99" y="82"/>
                    <a:pt x="99" y="8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3" name="Group 39"/>
            <p:cNvGrpSpPr/>
            <p:nvPr userDrawn="1"/>
          </p:nvGrpSpPr>
          <p:grpSpPr>
            <a:xfrm>
              <a:off x="4800612" y="3067691"/>
              <a:ext cx="437632" cy="437630"/>
              <a:chOff x="3736975" y="1812925"/>
              <a:chExt cx="608013" cy="608013"/>
            </a:xfrm>
            <a:grpFill/>
          </p:grpSpPr>
          <p:sp>
            <p:nvSpPr>
              <p:cNvPr id="18" name="Freeform 19"/>
              <p:cNvSpPr>
                <a:spLocks noEditPoints="1"/>
              </p:cNvSpPr>
              <p:nvPr/>
            </p:nvSpPr>
            <p:spPr bwMode="auto">
              <a:xfrm>
                <a:off x="4005263" y="2073275"/>
                <a:ext cx="149225" cy="153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7"/>
                  </a:cxn>
                  <a:cxn ang="0">
                    <a:pos x="12" y="1"/>
                  </a:cxn>
                  <a:cxn ang="0">
                    <a:pos x="0" y="1"/>
                  </a:cxn>
                  <a:cxn ang="0">
                    <a:pos x="0" y="40"/>
                  </a:cxn>
                  <a:cxn ang="0">
                    <a:pos x="12" y="40"/>
                  </a:cxn>
                  <a:cxn ang="0">
                    <a:pos x="12" y="18"/>
                  </a:cxn>
                  <a:cxn ang="0">
                    <a:pos x="13" y="15"/>
                  </a:cxn>
                  <a:cxn ang="0">
                    <a:pos x="19" y="10"/>
                  </a:cxn>
                  <a:cxn ang="0">
                    <a:pos x="26" y="19"/>
                  </a:cxn>
                  <a:cxn ang="0">
                    <a:pos x="26" y="40"/>
                  </a:cxn>
                  <a:cxn ang="0">
                    <a:pos x="39" y="40"/>
                  </a:cxn>
                  <a:cxn ang="0">
                    <a:pos x="39" y="17"/>
                  </a:cxn>
                  <a:cxn ang="0">
                    <a:pos x="24" y="0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</a:cxnLst>
                <a:rect l="0" t="0" r="r" b="b"/>
                <a:pathLst>
                  <a:path w="39" h="40">
                    <a:moveTo>
                      <a:pt x="24" y="0"/>
                    </a:moveTo>
                    <a:cubicBezTo>
                      <a:pt x="17" y="0"/>
                      <a:pt x="14" y="4"/>
                      <a:pt x="12" y="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40"/>
                      <a:pt x="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3" y="15"/>
                    </a:cubicBezTo>
                    <a:cubicBezTo>
                      <a:pt x="14" y="13"/>
                      <a:pt x="16" y="10"/>
                      <a:pt x="19" y="10"/>
                    </a:cubicBezTo>
                    <a:cubicBezTo>
                      <a:pt x="24" y="10"/>
                      <a:pt x="26" y="14"/>
                      <a:pt x="26" y="19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6"/>
                      <a:pt x="32" y="0"/>
                      <a:pt x="24" y="0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3929063" y="2078038"/>
                <a:ext cx="46038" cy="149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" name="Freeform 21"/>
              <p:cNvSpPr>
                <a:spLocks noEditPoints="1"/>
              </p:cNvSpPr>
              <p:nvPr/>
            </p:nvSpPr>
            <p:spPr bwMode="auto">
              <a:xfrm>
                <a:off x="3736975" y="1812925"/>
                <a:ext cx="608013" cy="608013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79"/>
                  </a:cxn>
                  <a:cxn ang="0">
                    <a:pos x="79" y="159"/>
                  </a:cxn>
                  <a:cxn ang="0">
                    <a:pos x="159" y="79"/>
                  </a:cxn>
                  <a:cxn ang="0">
                    <a:pos x="79" y="0"/>
                  </a:cxn>
                  <a:cxn ang="0">
                    <a:pos x="122" y="115"/>
                  </a:cxn>
                  <a:cxn ang="0">
                    <a:pos x="115" y="121"/>
                  </a:cxn>
                  <a:cxn ang="0">
                    <a:pos x="43" y="121"/>
                  </a:cxn>
                  <a:cxn ang="0">
                    <a:pos x="37" y="115"/>
                  </a:cxn>
                  <a:cxn ang="0">
                    <a:pos x="37" y="42"/>
                  </a:cxn>
                  <a:cxn ang="0">
                    <a:pos x="43" y="36"/>
                  </a:cxn>
                  <a:cxn ang="0">
                    <a:pos x="115" y="36"/>
                  </a:cxn>
                  <a:cxn ang="0">
                    <a:pos x="122" y="42"/>
                  </a:cxn>
                  <a:cxn ang="0">
                    <a:pos x="122" y="115"/>
                  </a:cxn>
                  <a:cxn ang="0">
                    <a:pos x="122" y="115"/>
                  </a:cxn>
                  <a:cxn ang="0">
                    <a:pos x="122" y="115"/>
                  </a:cxn>
                </a:cxnLst>
                <a:rect l="0" t="0" r="r" b="b"/>
                <a:pathLst>
                  <a:path w="159" h="159">
                    <a:moveTo>
                      <a:pt x="79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3"/>
                      <a:pt x="36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36"/>
                      <a:pt x="123" y="0"/>
                      <a:pt x="79" y="0"/>
                    </a:cubicBezTo>
                    <a:close/>
                    <a:moveTo>
                      <a:pt x="122" y="115"/>
                    </a:moveTo>
                    <a:cubicBezTo>
                      <a:pt x="122" y="119"/>
                      <a:pt x="119" y="121"/>
                      <a:pt x="115" y="121"/>
                    </a:cubicBezTo>
                    <a:cubicBezTo>
                      <a:pt x="43" y="121"/>
                      <a:pt x="43" y="121"/>
                      <a:pt x="43" y="121"/>
                    </a:cubicBezTo>
                    <a:cubicBezTo>
                      <a:pt x="40" y="121"/>
                      <a:pt x="37" y="119"/>
                      <a:pt x="37" y="115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39"/>
                      <a:pt x="40" y="36"/>
                      <a:pt x="43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9" y="36"/>
                      <a:pt x="122" y="39"/>
                      <a:pt x="122" y="42"/>
                    </a:cubicBezTo>
                    <a:lnTo>
                      <a:pt x="122" y="115"/>
                    </a:lnTo>
                    <a:close/>
                    <a:moveTo>
                      <a:pt x="122" y="115"/>
                    </a:moveTo>
                    <a:cubicBezTo>
                      <a:pt x="122" y="115"/>
                      <a:pt x="122" y="115"/>
                      <a:pt x="122" y="11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" name="Freeform 22"/>
              <p:cNvSpPr>
                <a:spLocks noEditPoints="1"/>
              </p:cNvSpPr>
              <p:nvPr/>
            </p:nvSpPr>
            <p:spPr bwMode="auto">
              <a:xfrm>
                <a:off x="3924300" y="2005013"/>
                <a:ext cx="53975" cy="539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2" y="14"/>
                      <a:pt x="14" y="11"/>
                      <a:pt x="14" y="7"/>
                    </a:cubicBezTo>
                    <a:cubicBezTo>
                      <a:pt x="14" y="3"/>
                      <a:pt x="12" y="0"/>
                      <a:pt x="7" y="0"/>
                    </a:cubicBezTo>
                    <a:close/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6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36"/>
          </p:nvPr>
        </p:nvSpPr>
        <p:spPr>
          <a:xfrm>
            <a:off x="5029200" y="4901615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5029200" y="5251619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6800" y="5216450"/>
            <a:ext cx="2438400" cy="21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41"/>
          </p:nvPr>
        </p:nvSpPr>
        <p:spPr>
          <a:xfrm>
            <a:off x="4876800" y="5583773"/>
            <a:ext cx="2438400" cy="689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333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748702" y="2031259"/>
            <a:ext cx="2694597" cy="2694597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36"/>
          </p:nvPr>
        </p:nvSpPr>
        <p:spPr>
          <a:xfrm>
            <a:off x="1549192" y="5066715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1549192" y="5416719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96792" y="5381550"/>
            <a:ext cx="2438400" cy="21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41"/>
          </p:nvPr>
        </p:nvSpPr>
        <p:spPr>
          <a:xfrm>
            <a:off x="1396792" y="5748873"/>
            <a:ext cx="2438400" cy="689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333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268694" y="2196359"/>
            <a:ext cx="2694597" cy="2694597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e iMac 27_ Final_72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6897" y="1747736"/>
            <a:ext cx="4180499" cy="3362528"/>
          </a:xfrm>
          <a:prstGeom prst="rect">
            <a:avLst/>
          </a:prstGeom>
        </p:spPr>
      </p:pic>
      <p:sp>
        <p:nvSpPr>
          <p:cNvPr id="1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306747" y="1905001"/>
            <a:ext cx="3860800" cy="219286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6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0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pple_monit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100" y="1618717"/>
            <a:ext cx="4301064" cy="4655083"/>
          </a:xfrm>
          <a:prstGeom prst="rect">
            <a:avLst/>
          </a:prstGeom>
        </p:spPr>
      </p:pic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1315701" y="607039"/>
            <a:ext cx="571500" cy="4369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678519" y="1866348"/>
            <a:ext cx="3450248" cy="2859697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" fmla="*/ 0 w 2468623"/>
              <a:gd name="connsiteY0" fmla="*/ 0 h 2020948"/>
              <a:gd name="connsiteX1" fmla="*/ 2468623 w 2468623"/>
              <a:gd name="connsiteY1" fmla="*/ 490538 h 2020948"/>
              <a:gd name="connsiteX2" fmla="*/ 2020948 w 2468623"/>
              <a:gd name="connsiteY2" fmla="*/ 2020948 h 2020948"/>
              <a:gd name="connsiteX3" fmla="*/ 0 w 2468623"/>
              <a:gd name="connsiteY3" fmla="*/ 2020948 h 2020948"/>
              <a:gd name="connsiteX4" fmla="*/ 0 w 2468623"/>
              <a:gd name="connsiteY4" fmla="*/ 0 h 2020948"/>
              <a:gd name="connsiteX0" fmla="*/ 0 w 2468623"/>
              <a:gd name="connsiteY0" fmla="*/ 0 h 2144773"/>
              <a:gd name="connsiteX1" fmla="*/ 2468623 w 2468623"/>
              <a:gd name="connsiteY1" fmla="*/ 490538 h 2144773"/>
              <a:gd name="connsiteX2" fmla="*/ 2020948 w 2468623"/>
              <a:gd name="connsiteY2" fmla="*/ 2020948 h 2144773"/>
              <a:gd name="connsiteX3" fmla="*/ 123825 w 2468623"/>
              <a:gd name="connsiteY3" fmla="*/ 2144773 h 2144773"/>
              <a:gd name="connsiteX4" fmla="*/ 0 w 2468623"/>
              <a:gd name="connsiteY4" fmla="*/ 0 h 2144773"/>
              <a:gd name="connsiteX0" fmla="*/ 0 w 2587686"/>
              <a:gd name="connsiteY0" fmla="*/ 0 h 2144773"/>
              <a:gd name="connsiteX1" fmla="*/ 2468623 w 2587686"/>
              <a:gd name="connsiteY1" fmla="*/ 490538 h 2144773"/>
              <a:gd name="connsiteX2" fmla="*/ 2587686 w 2587686"/>
              <a:gd name="connsiteY2" fmla="*/ 2120961 h 2144773"/>
              <a:gd name="connsiteX3" fmla="*/ 123825 w 2587686"/>
              <a:gd name="connsiteY3" fmla="*/ 2144773 h 2144773"/>
              <a:gd name="connsiteX4" fmla="*/ 0 w 2587686"/>
              <a:gd name="connsiteY4" fmla="*/ 0 h 214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686" h="2144773">
                <a:moveTo>
                  <a:pt x="0" y="0"/>
                </a:moveTo>
                <a:lnTo>
                  <a:pt x="2468623" y="490538"/>
                </a:lnTo>
                <a:lnTo>
                  <a:pt x="2587686" y="2120961"/>
                </a:lnTo>
                <a:lnTo>
                  <a:pt x="123825" y="2144773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6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7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Phone-5c-Angled-PSD-MockUp-P-Px.co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625501" flipH="1">
            <a:off x="478367" y="2510367"/>
            <a:ext cx="5611284" cy="3206448"/>
          </a:xfrm>
          <a:prstGeom prst="rect">
            <a:avLst/>
          </a:prstGeom>
        </p:spPr>
      </p:pic>
      <p:sp>
        <p:nvSpPr>
          <p:cNvPr id="1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664691">
            <a:off x="1039877" y="2753288"/>
            <a:ext cx="4502936" cy="2205897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" fmla="*/ 0 w 2468623"/>
              <a:gd name="connsiteY0" fmla="*/ 0 h 2020948"/>
              <a:gd name="connsiteX1" fmla="*/ 2468623 w 2468623"/>
              <a:gd name="connsiteY1" fmla="*/ 490538 h 2020948"/>
              <a:gd name="connsiteX2" fmla="*/ 2020948 w 2468623"/>
              <a:gd name="connsiteY2" fmla="*/ 2020948 h 2020948"/>
              <a:gd name="connsiteX3" fmla="*/ 0 w 2468623"/>
              <a:gd name="connsiteY3" fmla="*/ 2020948 h 2020948"/>
              <a:gd name="connsiteX4" fmla="*/ 0 w 2468623"/>
              <a:gd name="connsiteY4" fmla="*/ 0 h 2020948"/>
              <a:gd name="connsiteX0" fmla="*/ 0 w 2468623"/>
              <a:gd name="connsiteY0" fmla="*/ 0 h 2144773"/>
              <a:gd name="connsiteX1" fmla="*/ 2468623 w 2468623"/>
              <a:gd name="connsiteY1" fmla="*/ 490538 h 2144773"/>
              <a:gd name="connsiteX2" fmla="*/ 2020948 w 2468623"/>
              <a:gd name="connsiteY2" fmla="*/ 2020948 h 2144773"/>
              <a:gd name="connsiteX3" fmla="*/ 123825 w 2468623"/>
              <a:gd name="connsiteY3" fmla="*/ 2144773 h 2144773"/>
              <a:gd name="connsiteX4" fmla="*/ 0 w 2468623"/>
              <a:gd name="connsiteY4" fmla="*/ 0 h 2144773"/>
              <a:gd name="connsiteX0" fmla="*/ 0 w 2587686"/>
              <a:gd name="connsiteY0" fmla="*/ 0 h 2144773"/>
              <a:gd name="connsiteX1" fmla="*/ 2468623 w 2587686"/>
              <a:gd name="connsiteY1" fmla="*/ 490538 h 2144773"/>
              <a:gd name="connsiteX2" fmla="*/ 2587686 w 2587686"/>
              <a:gd name="connsiteY2" fmla="*/ 2120961 h 2144773"/>
              <a:gd name="connsiteX3" fmla="*/ 123825 w 2587686"/>
              <a:gd name="connsiteY3" fmla="*/ 2144773 h 2144773"/>
              <a:gd name="connsiteX4" fmla="*/ 0 w 2587686"/>
              <a:gd name="connsiteY4" fmla="*/ 0 h 2144773"/>
              <a:gd name="connsiteX0" fmla="*/ 1235075 w 3822761"/>
              <a:gd name="connsiteY0" fmla="*/ 0 h 2120961"/>
              <a:gd name="connsiteX1" fmla="*/ 3703698 w 3822761"/>
              <a:gd name="connsiteY1" fmla="*/ 490538 h 2120961"/>
              <a:gd name="connsiteX2" fmla="*/ 3822761 w 3822761"/>
              <a:gd name="connsiteY2" fmla="*/ 2120961 h 2120961"/>
              <a:gd name="connsiteX3" fmla="*/ 0 w 3822761"/>
              <a:gd name="connsiteY3" fmla="*/ 474723 h 2120961"/>
              <a:gd name="connsiteX4" fmla="*/ 1235075 w 3822761"/>
              <a:gd name="connsiteY4" fmla="*/ 0 h 2120961"/>
              <a:gd name="connsiteX0" fmla="*/ 949325 w 3537011"/>
              <a:gd name="connsiteY0" fmla="*/ 0 h 2120961"/>
              <a:gd name="connsiteX1" fmla="*/ 3417948 w 3537011"/>
              <a:gd name="connsiteY1" fmla="*/ 490538 h 2120961"/>
              <a:gd name="connsiteX2" fmla="*/ 3537011 w 3537011"/>
              <a:gd name="connsiteY2" fmla="*/ 2120961 h 2120961"/>
              <a:gd name="connsiteX3" fmla="*/ 0 w 3537011"/>
              <a:gd name="connsiteY3" fmla="*/ 531873 h 2120961"/>
              <a:gd name="connsiteX4" fmla="*/ 949325 w 3537011"/>
              <a:gd name="connsiteY4" fmla="*/ 0 h 2120961"/>
              <a:gd name="connsiteX0" fmla="*/ 1258888 w 3846574"/>
              <a:gd name="connsiteY0" fmla="*/ 0 h 2120961"/>
              <a:gd name="connsiteX1" fmla="*/ 3727511 w 3846574"/>
              <a:gd name="connsiteY1" fmla="*/ 490538 h 2120961"/>
              <a:gd name="connsiteX2" fmla="*/ 3846574 w 3846574"/>
              <a:gd name="connsiteY2" fmla="*/ 2120961 h 2120961"/>
              <a:gd name="connsiteX3" fmla="*/ 0 w 3846574"/>
              <a:gd name="connsiteY3" fmla="*/ 460436 h 2120961"/>
              <a:gd name="connsiteX4" fmla="*/ 1258888 w 3846574"/>
              <a:gd name="connsiteY4" fmla="*/ 0 h 2120961"/>
              <a:gd name="connsiteX0" fmla="*/ 1258888 w 3727511"/>
              <a:gd name="connsiteY0" fmla="*/ 0 h 1658999"/>
              <a:gd name="connsiteX1" fmla="*/ 3727511 w 3727511"/>
              <a:gd name="connsiteY1" fmla="*/ 490538 h 1658999"/>
              <a:gd name="connsiteX2" fmla="*/ 2079686 w 3727511"/>
              <a:gd name="connsiteY2" fmla="*/ 1658999 h 1658999"/>
              <a:gd name="connsiteX3" fmla="*/ 0 w 3727511"/>
              <a:gd name="connsiteY3" fmla="*/ 460436 h 1658999"/>
              <a:gd name="connsiteX4" fmla="*/ 1258888 w 3727511"/>
              <a:gd name="connsiteY4" fmla="*/ 0 h 1658999"/>
              <a:gd name="connsiteX0" fmla="*/ 1258888 w 3379849"/>
              <a:gd name="connsiteY0" fmla="*/ 0 h 1658999"/>
              <a:gd name="connsiteX1" fmla="*/ 3379849 w 3379849"/>
              <a:gd name="connsiteY1" fmla="*/ 1090613 h 1658999"/>
              <a:gd name="connsiteX2" fmla="*/ 2079686 w 3379849"/>
              <a:gd name="connsiteY2" fmla="*/ 1658999 h 1658999"/>
              <a:gd name="connsiteX3" fmla="*/ 0 w 3379849"/>
              <a:gd name="connsiteY3" fmla="*/ 460436 h 1658999"/>
              <a:gd name="connsiteX4" fmla="*/ 1258888 w 3379849"/>
              <a:gd name="connsiteY4" fmla="*/ 0 h 1658999"/>
              <a:gd name="connsiteX0" fmla="*/ 1258888 w 3379849"/>
              <a:gd name="connsiteY0" fmla="*/ 0 h 1767183"/>
              <a:gd name="connsiteX1" fmla="*/ 3379849 w 3379849"/>
              <a:gd name="connsiteY1" fmla="*/ 1090613 h 1767183"/>
              <a:gd name="connsiteX2" fmla="*/ 2270721 w 3379849"/>
              <a:gd name="connsiteY2" fmla="*/ 1767183 h 1767183"/>
              <a:gd name="connsiteX3" fmla="*/ 0 w 3379849"/>
              <a:gd name="connsiteY3" fmla="*/ 460436 h 1767183"/>
              <a:gd name="connsiteX4" fmla="*/ 1258888 w 3379849"/>
              <a:gd name="connsiteY4" fmla="*/ 0 h 1767183"/>
              <a:gd name="connsiteX0" fmla="*/ 1258888 w 3379849"/>
              <a:gd name="connsiteY0" fmla="*/ 0 h 1662757"/>
              <a:gd name="connsiteX1" fmla="*/ 3379849 w 3379849"/>
              <a:gd name="connsiteY1" fmla="*/ 1090613 h 1662757"/>
              <a:gd name="connsiteX2" fmla="*/ 2085275 w 3379849"/>
              <a:gd name="connsiteY2" fmla="*/ 1662757 h 1662757"/>
              <a:gd name="connsiteX3" fmla="*/ 0 w 3379849"/>
              <a:gd name="connsiteY3" fmla="*/ 460436 h 1662757"/>
              <a:gd name="connsiteX4" fmla="*/ 1258888 w 3379849"/>
              <a:gd name="connsiteY4" fmla="*/ 0 h 1662757"/>
              <a:gd name="connsiteX0" fmla="*/ 1258888 w 3483193"/>
              <a:gd name="connsiteY0" fmla="*/ 0 h 1662757"/>
              <a:gd name="connsiteX1" fmla="*/ 3483193 w 3483193"/>
              <a:gd name="connsiteY1" fmla="*/ 1172289 h 1662757"/>
              <a:gd name="connsiteX2" fmla="*/ 2085275 w 3483193"/>
              <a:gd name="connsiteY2" fmla="*/ 1662757 h 1662757"/>
              <a:gd name="connsiteX3" fmla="*/ 0 w 3483193"/>
              <a:gd name="connsiteY3" fmla="*/ 460436 h 1662757"/>
              <a:gd name="connsiteX4" fmla="*/ 1258888 w 3483193"/>
              <a:gd name="connsiteY4" fmla="*/ 0 h 1662757"/>
              <a:gd name="connsiteX0" fmla="*/ 1258888 w 3366841"/>
              <a:gd name="connsiteY0" fmla="*/ 0 h 1662757"/>
              <a:gd name="connsiteX1" fmla="*/ 3366841 w 3366841"/>
              <a:gd name="connsiteY1" fmla="*/ 1073747 h 1662757"/>
              <a:gd name="connsiteX2" fmla="*/ 2085275 w 3366841"/>
              <a:gd name="connsiteY2" fmla="*/ 1662757 h 1662757"/>
              <a:gd name="connsiteX3" fmla="*/ 0 w 3366841"/>
              <a:gd name="connsiteY3" fmla="*/ 460436 h 1662757"/>
              <a:gd name="connsiteX4" fmla="*/ 1258888 w 3366841"/>
              <a:gd name="connsiteY4" fmla="*/ 0 h 1662757"/>
              <a:gd name="connsiteX0" fmla="*/ 1099489 w 3366841"/>
              <a:gd name="connsiteY0" fmla="*/ 0 h 1510224"/>
              <a:gd name="connsiteX1" fmla="*/ 3366841 w 3366841"/>
              <a:gd name="connsiteY1" fmla="*/ 921214 h 1510224"/>
              <a:gd name="connsiteX2" fmla="*/ 2085275 w 3366841"/>
              <a:gd name="connsiteY2" fmla="*/ 1510224 h 1510224"/>
              <a:gd name="connsiteX3" fmla="*/ 0 w 3366841"/>
              <a:gd name="connsiteY3" fmla="*/ 307903 h 1510224"/>
              <a:gd name="connsiteX4" fmla="*/ 1099489 w 3366841"/>
              <a:gd name="connsiteY4" fmla="*/ 0 h 1510224"/>
              <a:gd name="connsiteX0" fmla="*/ 1241108 w 3366841"/>
              <a:gd name="connsiteY0" fmla="*/ 0 h 1654423"/>
              <a:gd name="connsiteX1" fmla="*/ 3366841 w 3366841"/>
              <a:gd name="connsiteY1" fmla="*/ 1065413 h 1654423"/>
              <a:gd name="connsiteX2" fmla="*/ 2085275 w 3366841"/>
              <a:gd name="connsiteY2" fmla="*/ 1654423 h 1654423"/>
              <a:gd name="connsiteX3" fmla="*/ 0 w 3366841"/>
              <a:gd name="connsiteY3" fmla="*/ 452102 h 1654423"/>
              <a:gd name="connsiteX4" fmla="*/ 1241108 w 3366841"/>
              <a:gd name="connsiteY4" fmla="*/ 0 h 1654423"/>
              <a:gd name="connsiteX0" fmla="*/ 817301 w 2943034"/>
              <a:gd name="connsiteY0" fmla="*/ 0 h 1654423"/>
              <a:gd name="connsiteX1" fmla="*/ 2943034 w 2943034"/>
              <a:gd name="connsiteY1" fmla="*/ 1065413 h 1654423"/>
              <a:gd name="connsiteX2" fmla="*/ 1661468 w 2943034"/>
              <a:gd name="connsiteY2" fmla="*/ 1654423 h 1654423"/>
              <a:gd name="connsiteX3" fmla="*/ 0 w 2943034"/>
              <a:gd name="connsiteY3" fmla="*/ 509857 h 1654423"/>
              <a:gd name="connsiteX4" fmla="*/ 817301 w 2943034"/>
              <a:gd name="connsiteY4" fmla="*/ 0 h 1654423"/>
              <a:gd name="connsiteX0" fmla="*/ 1251469 w 3377202"/>
              <a:gd name="connsiteY0" fmla="*/ 0 h 1654423"/>
              <a:gd name="connsiteX1" fmla="*/ 3377202 w 3377202"/>
              <a:gd name="connsiteY1" fmla="*/ 1065413 h 1654423"/>
              <a:gd name="connsiteX2" fmla="*/ 2095636 w 3377202"/>
              <a:gd name="connsiteY2" fmla="*/ 1654423 h 1654423"/>
              <a:gd name="connsiteX3" fmla="*/ 0 w 3377202"/>
              <a:gd name="connsiteY3" fmla="*/ 473543 h 1654423"/>
              <a:gd name="connsiteX4" fmla="*/ 1251469 w 3377202"/>
              <a:gd name="connsiteY4" fmla="*/ 0 h 165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7202" h="1654423">
                <a:moveTo>
                  <a:pt x="1251469" y="0"/>
                </a:moveTo>
                <a:lnTo>
                  <a:pt x="3377202" y="1065413"/>
                </a:lnTo>
                <a:lnTo>
                  <a:pt x="2095636" y="1654423"/>
                </a:lnTo>
                <a:lnTo>
                  <a:pt x="0" y="473543"/>
                </a:lnTo>
                <a:lnTo>
                  <a:pt x="1251469" y="0"/>
                </a:lnTo>
                <a:close/>
              </a:path>
            </a:pathLst>
          </a:custGeom>
          <a:ln w="3175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tIns="0" bIns="548640" anchor="b"/>
          <a:lstStyle>
            <a:lvl1pPr algn="ctr" rtl="0">
              <a:buNone/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0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Phone-Mockup-PS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45800" y="1038045"/>
            <a:ext cx="4946201" cy="5819955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54325">
            <a:off x="8073533" y="1846781"/>
            <a:ext cx="1926336" cy="3401568"/>
          </a:xfrm>
          <a:prstGeom prst="rect">
            <a:avLst/>
          </a:prstGeom>
          <a:ln w="3175">
            <a:noFill/>
          </a:ln>
        </p:spPr>
        <p:txBody>
          <a:bodyPr wrap="none" tIns="0" bIns="640080" anchor="b"/>
          <a:lstStyle>
            <a:lvl1pPr algn="ctr" rtl="0">
              <a:buNone/>
              <a:defRPr sz="1467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4555067"/>
            <a:ext cx="12192000" cy="23029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1315701" y="607039"/>
            <a:ext cx="571500" cy="4369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pic>
        <p:nvPicPr>
          <p:cNvPr id="9" name="Picture 8" descr="iPhone5s_Flat_Vitaly_Medvede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3600" y="1614872"/>
            <a:ext cx="2844800" cy="4890235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5127625" y="2285998"/>
            <a:ext cx="1936753" cy="3397253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14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1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1315701" y="607039"/>
            <a:ext cx="571500" cy="4369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pic>
        <p:nvPicPr>
          <p:cNvPr id="11" name="Picture 10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98875" y="2108221"/>
            <a:ext cx="1841451" cy="3860800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 bwMode="auto">
          <a:xfrm>
            <a:off x="5638800" y="3581421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603768" y="2650067"/>
            <a:ext cx="1631664" cy="281516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pic>
        <p:nvPicPr>
          <p:cNvPr id="10" name="Picture 9" descr="iPhone-5-Black-White-Mo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45611" y="2108221"/>
            <a:ext cx="1847515" cy="3860800"/>
          </a:xfrm>
          <a:prstGeom prst="rect">
            <a:avLst/>
          </a:prstGeom>
        </p:spPr>
      </p:pic>
      <p:sp>
        <p:nvSpPr>
          <p:cNvPr id="13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6968353" y="2650067"/>
            <a:ext cx="1631664" cy="281516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175">
            <a:noFill/>
          </a:ln>
        </p:spPr>
        <p:txBody>
          <a:bodyPr wrap="none" tIns="0" bIns="201168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Phone-5-three-quarter-perspectiv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02267" y="770467"/>
            <a:ext cx="3002188" cy="6011333"/>
          </a:xfrm>
          <a:prstGeom prst="rect">
            <a:avLst/>
          </a:prstGeom>
        </p:spPr>
      </p:pic>
      <p:sp>
        <p:nvSpPr>
          <p:cNvPr id="13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2011680" y="1783080"/>
            <a:ext cx="1645920" cy="4013200"/>
          </a:xfrm>
          <a:custGeom>
            <a:avLst/>
            <a:gdLst>
              <a:gd name="connsiteX0" fmla="*/ 0 w 1223748"/>
              <a:gd name="connsiteY0" fmla="*/ 0 h 2960370"/>
              <a:gd name="connsiteX1" fmla="*/ 1223748 w 1223748"/>
              <a:gd name="connsiteY1" fmla="*/ 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102884 w 1223748"/>
              <a:gd name="connsiteY1" fmla="*/ 40005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223748 w 1223748"/>
              <a:gd name="connsiteY1" fmla="*/ 22479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223748 w 1223748"/>
              <a:gd name="connsiteY1" fmla="*/ 224790 h 2960370"/>
              <a:gd name="connsiteX2" fmla="*/ 1208640 w 1223748"/>
              <a:gd name="connsiteY2" fmla="*/ 264414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3009900"/>
              <a:gd name="connsiteX1" fmla="*/ 1223748 w 1223748"/>
              <a:gd name="connsiteY1" fmla="*/ 224790 h 3009900"/>
              <a:gd name="connsiteX2" fmla="*/ 1223748 w 1223748"/>
              <a:gd name="connsiteY2" fmla="*/ 3009900 h 3009900"/>
              <a:gd name="connsiteX3" fmla="*/ 0 w 1223748"/>
              <a:gd name="connsiteY3" fmla="*/ 2960370 h 3009900"/>
              <a:gd name="connsiteX4" fmla="*/ 0 w 1223748"/>
              <a:gd name="connsiteY4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748" h="3009900">
                <a:moveTo>
                  <a:pt x="0" y="0"/>
                </a:moveTo>
                <a:lnTo>
                  <a:pt x="1223748" y="224790"/>
                </a:lnTo>
                <a:lnTo>
                  <a:pt x="1223748" y="3009900"/>
                </a:lnTo>
                <a:lnTo>
                  <a:pt x="0" y="296037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7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cbook Air - Fully Scalable PSD for Free Download - cssauthor.co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0875" y="1749521"/>
            <a:ext cx="5670251" cy="3040968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249739" y="1957919"/>
            <a:ext cx="3692524" cy="2317748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4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6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1315701" y="607039"/>
            <a:ext cx="571500" cy="4369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pic>
        <p:nvPicPr>
          <p:cNvPr id="12" name="Picture 11" descr="iPad-Air-Black-Perspective-by-GWEN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9412" y="2242144"/>
            <a:ext cx="5620531" cy="4057056"/>
          </a:xfrm>
          <a:prstGeom prst="rect">
            <a:avLst/>
          </a:prstGeom>
        </p:spPr>
      </p:pic>
      <p:sp>
        <p:nvSpPr>
          <p:cNvPr id="13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894674">
            <a:off x="1158579" y="2712333"/>
            <a:ext cx="3964197" cy="2705396"/>
          </a:xfrm>
          <a:custGeom>
            <a:avLst/>
            <a:gdLst>
              <a:gd name="connsiteX0" fmla="*/ 0 w 2834640"/>
              <a:gd name="connsiteY0" fmla="*/ 0 h 1674772"/>
              <a:gd name="connsiteX1" fmla="*/ 2834640 w 2834640"/>
              <a:gd name="connsiteY1" fmla="*/ 0 h 1674772"/>
              <a:gd name="connsiteX2" fmla="*/ 2834640 w 2834640"/>
              <a:gd name="connsiteY2" fmla="*/ 1674772 h 1674772"/>
              <a:gd name="connsiteX3" fmla="*/ 0 w 2834640"/>
              <a:gd name="connsiteY3" fmla="*/ 1674772 h 1674772"/>
              <a:gd name="connsiteX4" fmla="*/ 0 w 2834640"/>
              <a:gd name="connsiteY4" fmla="*/ 0 h 1674772"/>
              <a:gd name="connsiteX0" fmla="*/ 0 w 2834640"/>
              <a:gd name="connsiteY0" fmla="*/ 0 h 2029047"/>
              <a:gd name="connsiteX1" fmla="*/ 2834640 w 2834640"/>
              <a:gd name="connsiteY1" fmla="*/ 0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394834 w 2834640"/>
              <a:gd name="connsiteY1" fmla="*/ 56358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213805 w 2834640"/>
              <a:gd name="connsiteY1" fmla="*/ 178242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385347 w 2834640"/>
              <a:gd name="connsiteY1" fmla="*/ 27142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973148"/>
              <a:gd name="connsiteY0" fmla="*/ 0 h 2029047"/>
              <a:gd name="connsiteX1" fmla="*/ 2385347 w 2973148"/>
              <a:gd name="connsiteY1" fmla="*/ 27142 h 2029047"/>
              <a:gd name="connsiteX2" fmla="*/ 2973148 w 2973148"/>
              <a:gd name="connsiteY2" fmla="*/ 1832020 h 2029047"/>
              <a:gd name="connsiteX3" fmla="*/ 299871 w 2973148"/>
              <a:gd name="connsiteY3" fmla="*/ 2029047 h 2029047"/>
              <a:gd name="connsiteX4" fmla="*/ 0 w 2973148"/>
              <a:gd name="connsiteY4" fmla="*/ 0 h 202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148" h="2029047">
                <a:moveTo>
                  <a:pt x="0" y="0"/>
                </a:moveTo>
                <a:lnTo>
                  <a:pt x="2385347" y="27142"/>
                </a:lnTo>
                <a:lnTo>
                  <a:pt x="2973148" y="1832020"/>
                </a:lnTo>
                <a:lnTo>
                  <a:pt x="299871" y="2029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4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2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774724" y="2171543"/>
            <a:ext cx="4642552" cy="3581557"/>
            <a:chOff x="2831043" y="1628657"/>
            <a:chExt cx="3481914" cy="2686168"/>
          </a:xfrm>
        </p:grpSpPr>
        <p:pic>
          <p:nvPicPr>
            <p:cNvPr id="10" name="Picture 9" descr="iPad-Landscape-Retina-Display-Mockup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831043" y="1628657"/>
              <a:ext cx="3481914" cy="268616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 bwMode="auto">
            <a:xfrm rot="5400000">
              <a:off x="3474720" y="1554421"/>
              <a:ext cx="2141220" cy="2834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170680" y="2519523"/>
            <a:ext cx="3830320" cy="2885597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640080" anchor="b"/>
          <a:lstStyle>
            <a:lvl1pPr algn="ctr" rtl="0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8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0" y="-12700"/>
            <a:ext cx="12192000" cy="6883400"/>
          </a:xfrm>
          <a:prstGeom prst="rect">
            <a:avLst/>
          </a:prstGeom>
          <a:noFill/>
          <a:ln w="3175">
            <a:noFill/>
          </a:ln>
        </p:spPr>
        <p:txBody>
          <a:bodyPr wrap="none" tIns="0" bIns="2011680" anchor="b"/>
          <a:lstStyle>
            <a:lvl1pPr algn="ctr" rtl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108278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15888"/>
            <a:ext cx="8449733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268414"/>
            <a:ext cx="5384800" cy="468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2417" y="1268414"/>
            <a:ext cx="5384800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2417" y="3684588"/>
            <a:ext cx="5384800" cy="2265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BAA83-9A4F-48CD-97F5-4D1046CFEF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2418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E83337-BC6E-4803-A925-37EF498A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BDE3-878A-4EC2-AC3A-862C25DF15A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C9AF3-80E6-4667-A5FD-C03E742A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D79F9-94E6-42FF-BE34-6D5E50E5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CE04-2295-4F67-92DE-CFF0921F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455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9133" y="2276476"/>
            <a:ext cx="10363200" cy="1470025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569480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D9065-A3F9-4A07-8E5D-E7FE28731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096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ADC1B-EF0C-4766-AFEB-F028C5F3A5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704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175">
            <a:noFill/>
          </a:ln>
        </p:spPr>
        <p:txBody>
          <a:bodyPr wrap="none" tIns="0" bIns="201168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787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268414"/>
            <a:ext cx="53848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1268414"/>
            <a:ext cx="53848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4705A-BD74-489C-93D9-E5709DDBDA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3100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B4040-F8D4-40B8-A7AE-3F68CE260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4797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A66FE-AF8A-459E-A260-3C60252857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3384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1F1FF-D2BE-47BE-A1BF-72CBB07BB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691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3F0C-8714-4693-8882-F8EF2211C0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777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23B-128F-44BF-985A-B33220D851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9399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56C8C-300E-4F94-80A9-4BF9AA1FD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2479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2051" y="115888"/>
            <a:ext cx="2815167" cy="58340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434" y="115888"/>
            <a:ext cx="8244417" cy="58340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84A2A-6FA1-4417-9E6A-AEB3718E16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165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15888"/>
            <a:ext cx="8449733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268414"/>
            <a:ext cx="5384800" cy="468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2417" y="1268414"/>
            <a:ext cx="5384800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2417" y="3684588"/>
            <a:ext cx="5384800" cy="2265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D3730-D8CE-48C1-8FEF-A1D56E790B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7102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34433" y="115888"/>
            <a:ext cx="11262784" cy="583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81782-2F4E-4F57-926C-3CB64D6660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536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600200"/>
            <a:ext cx="3430016" cy="3560064"/>
          </a:xfrm>
          <a:prstGeom prst="rect">
            <a:avLst/>
          </a:prstGeom>
          <a:ln>
            <a:noFill/>
          </a:ln>
        </p:spPr>
        <p:txBody>
          <a:bodyPr wrap="none" tIns="0" bIns="731520" anchor="b"/>
          <a:lstStyle>
            <a:lvl1pPr algn="ctr">
              <a:buNone/>
              <a:defRPr sz="21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761984" y="1600200"/>
            <a:ext cx="3430016" cy="3560064"/>
          </a:xfrm>
          <a:prstGeom prst="rect">
            <a:avLst/>
          </a:prstGeom>
          <a:ln>
            <a:noFill/>
          </a:ln>
        </p:spPr>
        <p:txBody>
          <a:bodyPr wrap="none" tIns="0" bIns="731520" anchor="b"/>
          <a:lstStyle>
            <a:lvl1pPr algn="ctr">
              <a:buNone/>
              <a:defRPr sz="21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15888"/>
            <a:ext cx="8449733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268414"/>
            <a:ext cx="5384800" cy="468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2417" y="1268414"/>
            <a:ext cx="5384800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2417" y="3684588"/>
            <a:ext cx="5384800" cy="2265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BAA83-9A4F-48CD-97F5-4D1046CFEF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0622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15888"/>
            <a:ext cx="8449733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4417" y="1268414"/>
            <a:ext cx="5384800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2417" y="1268414"/>
            <a:ext cx="5384800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24417" y="3684588"/>
            <a:ext cx="10972800" cy="2265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B4DD7-2414-4113-82A7-CE2CCBCB6A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40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449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062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94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227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031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29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465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2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 are 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2846832" y="1697436"/>
            <a:ext cx="6498336" cy="2840736"/>
          </a:xfrm>
          <a:prstGeom prst="roundRect">
            <a:avLst>
              <a:gd name="adj" fmla="val 1482"/>
            </a:avLst>
          </a:prstGeom>
        </p:spPr>
        <p:txBody>
          <a:bodyPr tIns="914400" anchor="ctr"/>
          <a:lstStyle>
            <a:lvl1pPr algn="ctr">
              <a:buNone/>
              <a:defRPr sz="2667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A0F6EC-A7ED-4403-AE12-069BA11FDFA4}"/>
              </a:ext>
            </a:extLst>
          </p:cNvPr>
          <p:cNvGrpSpPr/>
          <p:nvPr userDrawn="1"/>
        </p:nvGrpSpPr>
        <p:grpSpPr>
          <a:xfrm>
            <a:off x="10515534" y="359230"/>
            <a:ext cx="997320" cy="440111"/>
            <a:chOff x="10515534" y="359230"/>
            <a:chExt cx="997320" cy="440111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62619C55-C5B4-4BEA-9E89-ED56E87369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5534" y="401087"/>
              <a:ext cx="997320" cy="356396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5BEA27-6D10-4863-B9FC-BE4859E2E9F2}"/>
                </a:ext>
              </a:extLst>
            </p:cNvPr>
            <p:cNvCxnSpPr/>
            <p:nvPr userDrawn="1"/>
          </p:nvCxnSpPr>
          <p:spPr>
            <a:xfrm flipH="1" flipV="1">
              <a:off x="11492194" y="359230"/>
              <a:ext cx="1" cy="440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8587045-0742-4BEA-A195-1B98064CE73C}"/>
              </a:ext>
            </a:extLst>
          </p:cNvPr>
          <p:cNvSpPr txBox="1">
            <a:spLocks/>
          </p:cNvSpPr>
          <p:nvPr userDrawn="1"/>
        </p:nvSpPr>
        <p:spPr>
          <a:xfrm>
            <a:off x="11492194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922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380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442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 flipV="1">
            <a:off x="11530295" y="359231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9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3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_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1" y="1727200"/>
            <a:ext cx="4432300" cy="2840736"/>
          </a:xfrm>
          <a:prstGeom prst="rightArrow">
            <a:avLst>
              <a:gd name="adj1" fmla="val 100000"/>
              <a:gd name="adj2" fmla="val 21388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7759701" y="1727200"/>
            <a:ext cx="4432300" cy="2840736"/>
          </a:xfrm>
          <a:prstGeom prst="leftArrow">
            <a:avLst>
              <a:gd name="adj1" fmla="val 100000"/>
              <a:gd name="adj2" fmla="val 20941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9" y="401087"/>
            <a:ext cx="997320" cy="356396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 flipV="1">
            <a:off x="11530294" y="359230"/>
            <a:ext cx="1" cy="4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1539819" y="366888"/>
            <a:ext cx="571500" cy="436923"/>
          </a:xfrm>
          <a:prstGeom prst="rect">
            <a:avLst/>
          </a:prstGeom>
        </p:spPr>
        <p:txBody>
          <a:bodyPr vert="horz" wrap="square" lIns="0" tIns="60960" rIns="121920" bIns="6096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10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10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9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7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7" r:id="rId55"/>
    <p:sldLayoutId id="2147483734" r:id="rId56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115888"/>
            <a:ext cx="84497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268414"/>
            <a:ext cx="109728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706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spcBef>
                <a:spcPct val="50000"/>
              </a:spcBef>
              <a:defRPr b="1">
                <a:solidFill>
                  <a:srgbClr val="B51E17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2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pPr>
              <a:defRPr/>
            </a:pPr>
            <a:fld id="{E7A37BE7-CED9-4426-B7F7-A5DB9DD1E2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7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51E1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51E17"/>
          </a:solidFill>
          <a:latin typeface="Myriad Pro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51E17"/>
          </a:solidFill>
          <a:latin typeface="Myriad Pro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51E17"/>
          </a:solidFill>
          <a:latin typeface="Myriad Pro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51E17"/>
          </a:solidFill>
          <a:latin typeface="Myriad Pro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B51E17"/>
          </a:solidFill>
          <a:latin typeface="Myriad Pro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B51E17"/>
          </a:solidFill>
          <a:latin typeface="Myriad Pro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B51E17"/>
          </a:solidFill>
          <a:latin typeface="Myriad Pro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B51E17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457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00457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57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57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57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7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financiranje@sid.si" TargetMode="External"/><Relationship Id="rId13" Type="http://schemas.openxmlformats.org/officeDocument/2006/relationships/hyperlink" Target="http://www.skladiskladov.si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8.svg"/><Relationship Id="rId12" Type="http://schemas.openxmlformats.org/officeDocument/2006/relationships/hyperlink" Target="http://www.sid.si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7.png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hyperlink" Target="mailto:zavarovanje@sid.s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D88169D-A130-DD40-FC1D-D5F735CCA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90407" y="5714968"/>
            <a:ext cx="2772763" cy="512961"/>
          </a:xfrm>
          <a:prstGeom prst="rect">
            <a:avLst/>
          </a:prstGeom>
        </p:spPr>
      </p:pic>
      <p:sp>
        <p:nvSpPr>
          <p:cNvPr id="3" name="TextBox 17">
            <a:extLst>
              <a:ext uri="{FF2B5EF4-FFF2-40B4-BE49-F238E27FC236}">
                <a16:creationId xmlns:a16="http://schemas.microsoft.com/office/drawing/2014/main" id="{E78FFB54-2FC4-88CD-E48E-736FD2B4CD6B}"/>
              </a:ext>
            </a:extLst>
          </p:cNvPr>
          <p:cNvSpPr txBox="1"/>
          <p:nvPr/>
        </p:nvSpPr>
        <p:spPr>
          <a:xfrm>
            <a:off x="612039" y="3481662"/>
            <a:ext cx="1095113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defRPr/>
            </a:pPr>
            <a:r>
              <a:rPr lang="sl-SI" altLang="sl-SI" sz="4000" b="1" spc="-8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 za družinska nasledstva</a:t>
            </a:r>
            <a:endParaRPr lang="en-GB" altLang="sl-SI" sz="4000" b="1" spc="-8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8B525E66-8BA2-0465-3483-5398E550238E}"/>
              </a:ext>
            </a:extLst>
          </p:cNvPr>
          <p:cNvSpPr txBox="1"/>
          <p:nvPr/>
        </p:nvSpPr>
        <p:spPr>
          <a:xfrm>
            <a:off x="628830" y="4883971"/>
            <a:ext cx="8261797" cy="1290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Matej Zalar </a:t>
            </a:r>
          </a:p>
          <a:p>
            <a:pPr marL="0" marR="0" lvl="0" indent="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v.d. direktor</a:t>
            </a:r>
            <a:r>
              <a:rPr lang="sl-SI" sz="1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oddelka za razvoj produktov in evropske projekte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Mednarodna konferenca 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MSP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Kongresni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center Brdo, 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C77DF6-97FD-8D93-C0FF-C04F4D7ED9F0}"/>
              </a:ext>
            </a:extLst>
          </p:cNvPr>
          <p:cNvSpPr/>
          <p:nvPr/>
        </p:nvSpPr>
        <p:spPr>
          <a:xfrm>
            <a:off x="11511" y="1879425"/>
            <a:ext cx="12180488" cy="338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sl-S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Vrtec Kamnitnik 	                                Pipistrel	                      Triangel </a:t>
            </a:r>
            <a:r>
              <a:rPr kumimoji="0" lang="sl-SI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Boutique</a:t>
            </a:r>
            <a:r>
              <a:rPr kumimoji="0" lang="sl-S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Hotel	      Občina Log-Dragomer	       Stadion Ljudski vrt  </a:t>
            </a:r>
            <a:r>
              <a:rPr kumimoji="0" lang="sl-S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sl-SI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 descr="A picture containing text, outdoor, house, sign&#10;&#10;Description automatically generated">
            <a:extLst>
              <a:ext uri="{FF2B5EF4-FFF2-40B4-BE49-F238E27FC236}">
                <a16:creationId xmlns:a16="http://schemas.microsoft.com/office/drawing/2014/main" id="{5EDBCC77-DB9F-770B-6812-84B0D55081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1908" r="932" b="5358"/>
          <a:stretch/>
        </p:blipFill>
        <p:spPr>
          <a:xfrm>
            <a:off x="0" y="0"/>
            <a:ext cx="12180489" cy="186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3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83571" y="0"/>
            <a:ext cx="7092346" cy="6883192"/>
          </a:xfrm>
          <a:prstGeom prst="rect">
            <a:avLst/>
          </a:prstGeom>
          <a:solidFill>
            <a:srgbClr val="00467D"/>
          </a:solidFill>
        </p:spPr>
        <p:txBody>
          <a:bodyPr/>
          <a:lstStyle/>
          <a:p>
            <a:endParaRPr lang="sl-SI"/>
          </a:p>
        </p:txBody>
      </p:sp>
      <p:grpSp>
        <p:nvGrpSpPr>
          <p:cNvPr id="3" name="Group 3"/>
          <p:cNvGrpSpPr/>
          <p:nvPr/>
        </p:nvGrpSpPr>
        <p:grpSpPr>
          <a:xfrm>
            <a:off x="414530" y="685800"/>
            <a:ext cx="3599165" cy="4609734"/>
            <a:chOff x="0" y="0"/>
            <a:chExt cx="1826243" cy="23390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26243" cy="2339013"/>
            </a:xfrm>
            <a:custGeom>
              <a:avLst/>
              <a:gdLst/>
              <a:ahLst/>
              <a:cxnLst/>
              <a:rect l="l" t="t" r="r" b="b"/>
              <a:pathLst>
                <a:path w="1826243" h="2339013">
                  <a:moveTo>
                    <a:pt x="0" y="0"/>
                  </a:moveTo>
                  <a:lnTo>
                    <a:pt x="1826243" y="0"/>
                  </a:lnTo>
                  <a:lnTo>
                    <a:pt x="1826243" y="2339013"/>
                  </a:lnTo>
                  <a:lnTo>
                    <a:pt x="0" y="2339013"/>
                  </a:lnTo>
                  <a:close/>
                </a:path>
              </a:pathLst>
            </a:custGeom>
            <a:solidFill>
              <a:srgbClr val="AF231E">
                <a:alpha val="40000"/>
              </a:srgbClr>
            </a:solidFill>
          </p:spPr>
          <p:txBody>
            <a:bodyPr/>
            <a:lstStyle/>
            <a:p>
              <a:endParaRPr lang="sl-SI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9215" r="3187"/>
          <a:stretch>
            <a:fillRect/>
          </a:stretch>
        </p:blipFill>
        <p:spPr>
          <a:xfrm>
            <a:off x="-34357" y="-12596"/>
            <a:ext cx="5341167" cy="688319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34357" y="5743304"/>
            <a:ext cx="5492827" cy="513023"/>
            <a:chOff x="-29580" y="0"/>
            <a:chExt cx="1943470" cy="1638758"/>
          </a:xfrm>
        </p:grpSpPr>
        <p:sp>
          <p:nvSpPr>
            <p:cNvPr id="7" name="Freeform 7"/>
            <p:cNvSpPr/>
            <p:nvPr/>
          </p:nvSpPr>
          <p:spPr>
            <a:xfrm>
              <a:off x="-29580" y="0"/>
              <a:ext cx="1943470" cy="1638758"/>
            </a:xfrm>
            <a:custGeom>
              <a:avLst/>
              <a:gdLst/>
              <a:ahLst/>
              <a:cxnLst/>
              <a:rect l="l" t="t" r="r" b="b"/>
              <a:pathLst>
                <a:path w="1913890" h="1638758">
                  <a:moveTo>
                    <a:pt x="0" y="0"/>
                  </a:moveTo>
                  <a:lnTo>
                    <a:pt x="1913890" y="0"/>
                  </a:lnTo>
                  <a:lnTo>
                    <a:pt x="1913890" y="1638758"/>
                  </a:lnTo>
                  <a:lnTo>
                    <a:pt x="0" y="1638758"/>
                  </a:lnTo>
                  <a:close/>
                </a:path>
              </a:pathLst>
            </a:custGeom>
            <a:solidFill>
              <a:srgbClr val="0B4773">
                <a:alpha val="68627"/>
              </a:srgbClr>
            </a:solidFill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907564" y="2645219"/>
            <a:ext cx="6869906" cy="1567561"/>
            <a:chOff x="0" y="0"/>
            <a:chExt cx="3598710" cy="7953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598710" cy="795392"/>
            </a:xfrm>
            <a:custGeom>
              <a:avLst/>
              <a:gdLst/>
              <a:ahLst/>
              <a:cxnLst/>
              <a:rect l="l" t="t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49224" y="5801282"/>
            <a:ext cx="4506680" cy="385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340"/>
              </a:lnSpc>
              <a:defRPr/>
            </a:pPr>
            <a:r>
              <a:rPr lang="sl-SI" sz="2400" b="1" spc="-2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 banka ni običajna banka.</a:t>
            </a:r>
            <a:endParaRPr lang="sl-SI" sz="2400" spc="-2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4885140" y="585566"/>
            <a:ext cx="6869905" cy="1567561"/>
            <a:chOff x="0" y="0"/>
            <a:chExt cx="3598710" cy="79539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598710" cy="795392"/>
            </a:xfrm>
            <a:custGeom>
              <a:avLst/>
              <a:gdLst/>
              <a:ahLst/>
              <a:cxnLst/>
              <a:rect l="l" t="t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l-SI" dirty="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128399" y="1039348"/>
            <a:ext cx="423789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854"/>
              </a:lnSpc>
              <a:spcBef>
                <a:spcPct val="0"/>
              </a:spcBef>
              <a:defRPr/>
            </a:pPr>
            <a:r>
              <a:rPr lang="en-US" sz="4400" b="1" spc="-37" dirty="0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51327" y="3133799"/>
            <a:ext cx="621309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4"/>
              </a:lnSpc>
              <a:spcBef>
                <a:spcPct val="0"/>
              </a:spcBef>
              <a:defRPr/>
            </a:pPr>
            <a:r>
              <a:rPr lang="en-US" sz="4400" b="1" spc="-37" dirty="0">
                <a:solidFill>
                  <a:srgbClr val="14110F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8FC9437B-CAF0-9AFF-E974-487D7A801C1F}"/>
              </a:ext>
            </a:extLst>
          </p:cNvPr>
          <p:cNvGrpSpPr/>
          <p:nvPr/>
        </p:nvGrpSpPr>
        <p:grpSpPr>
          <a:xfrm>
            <a:off x="4907564" y="4702261"/>
            <a:ext cx="6869906" cy="1567561"/>
            <a:chOff x="59479" y="-631053"/>
            <a:chExt cx="3598710" cy="795392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F60031B5-8FC1-DF56-5278-180C42C2339C}"/>
                </a:ext>
              </a:extLst>
            </p:cNvPr>
            <p:cNvSpPr/>
            <p:nvPr/>
          </p:nvSpPr>
          <p:spPr>
            <a:xfrm>
              <a:off x="59479" y="-631053"/>
              <a:ext cx="3598710" cy="795392"/>
            </a:xfrm>
            <a:custGeom>
              <a:avLst/>
              <a:gdLst/>
              <a:ahLst/>
              <a:cxnLst/>
              <a:rect l="l" t="t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2" name="TextBox 17">
            <a:extLst>
              <a:ext uri="{FF2B5EF4-FFF2-40B4-BE49-F238E27FC236}">
                <a16:creationId xmlns:a16="http://schemas.microsoft.com/office/drawing/2014/main" id="{7B084065-7981-661A-D968-31EE5A24C885}"/>
              </a:ext>
            </a:extLst>
          </p:cNvPr>
          <p:cNvSpPr txBox="1"/>
          <p:nvPr/>
        </p:nvSpPr>
        <p:spPr>
          <a:xfrm>
            <a:off x="5778961" y="981374"/>
            <a:ext cx="5680188" cy="895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427"/>
              </a:lnSpc>
              <a:defRPr/>
            </a:pPr>
            <a:r>
              <a:rPr lang="sl-SI" sz="1866" spc="37" dirty="0">
                <a:solidFill>
                  <a:srgbClr val="1411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bančnimi in zavarovalnimi storitvami spodbujamo konkurenčnost slovenskega gospodarstva in njegov trajnostni razvoj.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45587" y="3133799"/>
            <a:ext cx="5680188" cy="587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427"/>
              </a:lnSpc>
              <a:defRPr/>
            </a:pPr>
            <a:r>
              <a:rPr lang="sl-SI" sz="1867" spc="15" dirty="0">
                <a:solidFill>
                  <a:srgbClr val="1411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Slovenska, spodbujevalna, izvozna in razvojna banka ter nacionalna izvozno kreditna agencija (</a:t>
            </a:r>
            <a:r>
              <a:rPr lang="sl-SI" sz="1867" spc="15" dirty="0" err="1">
                <a:solidFill>
                  <a:srgbClr val="1411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IKA</a:t>
            </a:r>
            <a:r>
              <a:rPr lang="sl-SI" sz="1867" spc="15" dirty="0">
                <a:solidFill>
                  <a:srgbClr val="1411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DC4BA61B-34C6-2780-BDCB-40220B6F259C}"/>
              </a:ext>
            </a:extLst>
          </p:cNvPr>
          <p:cNvSpPr txBox="1"/>
          <p:nvPr/>
        </p:nvSpPr>
        <p:spPr>
          <a:xfrm>
            <a:off x="5031358" y="5225324"/>
            <a:ext cx="621309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4"/>
              </a:lnSpc>
              <a:spcBef>
                <a:spcPct val="0"/>
              </a:spcBef>
              <a:defRPr/>
            </a:pPr>
            <a:r>
              <a:rPr lang="sl-SI" sz="4400" b="1" spc="-37" dirty="0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  <a:endParaRPr lang="en-US" sz="4400" b="1" spc="-37" dirty="0">
              <a:solidFill>
                <a:srgbClr val="14110F">
                  <a:alpha val="29804"/>
                </a:srgbClr>
              </a:solidFill>
              <a:latin typeface="Robot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778961" y="5038290"/>
            <a:ext cx="5680188" cy="895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427"/>
              </a:lnSpc>
              <a:defRPr/>
            </a:pPr>
            <a:r>
              <a:rPr lang="sl-SI" sz="1866" spc="37" dirty="0">
                <a:solidFill>
                  <a:srgbClr val="1411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100 % lasti Republike Slovenije, ki s prevzemanjem posameznih tveganj in jamstev zagotavlja pogoje za izvajanje njenih poslanstev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9BE40232-7BCC-4F83-A02D-813EA501B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701" y="6275635"/>
            <a:ext cx="1106789" cy="2047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BBEC42-6797-4D24-886E-B0894E19A4B1}"/>
              </a:ext>
            </a:extLst>
          </p:cNvPr>
          <p:cNvSpPr txBox="1"/>
          <p:nvPr/>
        </p:nvSpPr>
        <p:spPr>
          <a:xfrm>
            <a:off x="0" y="232985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spcBef>
                <a:spcPct val="0"/>
              </a:spcBef>
              <a:defRPr/>
            </a:pPr>
            <a:r>
              <a:rPr lang="sl-SI" sz="3200" b="1" spc="-73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Obstoj vrzeli lastniškega financiranja v Sloveniji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F331D8-578A-4CF6-8423-2B241DAB3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9" y="1044467"/>
            <a:ext cx="8890001" cy="51004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F75B4D0-61DE-923E-B078-16ADC7C0B0CC}"/>
              </a:ext>
            </a:extLst>
          </p:cNvPr>
          <p:cNvSpPr/>
          <p:nvPr/>
        </p:nvSpPr>
        <p:spPr>
          <a:xfrm>
            <a:off x="8530936" y="4746424"/>
            <a:ext cx="285173" cy="106710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>
              <a:solidFill>
                <a:srgbClr val="FF0000"/>
              </a:solidFill>
            </a:endParaRPr>
          </a:p>
        </p:txBody>
      </p:sp>
      <p:sp>
        <p:nvSpPr>
          <p:cNvPr id="5" name="Označba mesta besedila 2">
            <a:extLst>
              <a:ext uri="{FF2B5EF4-FFF2-40B4-BE49-F238E27FC236}">
                <a16:creationId xmlns:a16="http://schemas.microsoft.com/office/drawing/2014/main" id="{87E0FA33-A140-BC0C-ACDA-2861A8D72506}"/>
              </a:ext>
            </a:extLst>
          </p:cNvPr>
          <p:cNvSpPr txBox="1">
            <a:spLocks/>
          </p:cNvSpPr>
          <p:nvPr/>
        </p:nvSpPr>
        <p:spPr>
          <a:xfrm>
            <a:off x="8940800" y="1044467"/>
            <a:ext cx="2895599" cy="51573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Delež zasebnih naložb v sklade (podjetja) v SLO je glede na BDP najnižji na ravni Evrope (0,006% BDP – vir: </a:t>
            </a:r>
            <a:r>
              <a:rPr lang="sl-SI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</a:t>
            </a:r>
            <a:r>
              <a:rPr lang="sl-SI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</a:t>
            </a:r>
            <a:r>
              <a:rPr lang="sl-SI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2020*) – cilj: povečati vlaganja v inovacije in njihovo tržno komercializacijo (donos)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sl-SI" sz="5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Tržna vrzel za start-up in scale-up je ocenjena na 0,5 mrd € za 7 letno obdobje (študija CPOEF – le Slovenija)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sl-SI" sz="5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Ocena kohezijske vrzeli za obdobje 2021-2017  na letni ravni 587 mio EUR (</a:t>
            </a:r>
            <a:r>
              <a:rPr lang="sl-SI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Deloitte</a:t>
            </a:r>
            <a:r>
              <a:rPr lang="sl-SI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420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36417" y="0"/>
            <a:ext cx="8586482" cy="6858001"/>
            <a:chOff x="0" y="0"/>
            <a:chExt cx="2407055" cy="35293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7055" cy="3529371"/>
            </a:xfrm>
            <a:custGeom>
              <a:avLst/>
              <a:gdLst/>
              <a:ahLst/>
              <a:cxnLst/>
              <a:rect l="l" t="t" r="r" b="b"/>
              <a:pathLst>
                <a:path w="2407055" h="3529371">
                  <a:moveTo>
                    <a:pt x="0" y="0"/>
                  </a:moveTo>
                  <a:lnTo>
                    <a:pt x="2407055" y="0"/>
                  </a:lnTo>
                  <a:lnTo>
                    <a:pt x="2407055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FCFEFD"/>
            </a:solidFill>
          </p:spPr>
          <p:txBody>
            <a:bodyPr/>
            <a:lstStyle/>
            <a:p>
              <a:pPr defTabSz="609630"/>
              <a:endParaRPr lang="sl-SI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2777" y="973538"/>
            <a:ext cx="3400203" cy="4678204"/>
            <a:chOff x="-2253331" y="1535546"/>
            <a:chExt cx="6817415" cy="9356408"/>
          </a:xfrm>
        </p:grpSpPr>
        <p:sp>
          <p:nvSpPr>
            <p:cNvPr id="8" name="TextBox 8"/>
            <p:cNvSpPr txBox="1"/>
            <p:nvPr/>
          </p:nvSpPr>
          <p:spPr>
            <a:xfrm>
              <a:off x="1" y="2000986"/>
              <a:ext cx="4564083" cy="389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560"/>
                </a:lnSpc>
                <a:spcBef>
                  <a:spcPct val="0"/>
                </a:spcBef>
                <a:defRPr/>
              </a:pPr>
              <a:endParaRPr lang="sl-SI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253331" y="1535546"/>
              <a:ext cx="6440741" cy="93564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  <a:defRPr/>
              </a:pPr>
              <a:r>
                <a:rPr lang="sl-SI" sz="2800" b="1" spc="-79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Lastniško </a:t>
              </a:r>
            </a:p>
            <a:p>
              <a:pPr algn="ctr" defTabSz="609630">
                <a:spcBef>
                  <a:spcPct val="0"/>
                </a:spcBef>
                <a:defRPr/>
              </a:pPr>
              <a:r>
                <a:rPr lang="sl-SI" sz="2400" b="1" spc="-79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financiranje</a:t>
              </a:r>
              <a:r>
                <a:rPr lang="sl-SI" sz="2800" b="1" spc="-79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 višini 220 milijonov evrov prek SEGIP in SEGIP Top up</a:t>
              </a:r>
            </a:p>
            <a:p>
              <a:pPr algn="ctr" defTabSz="609630">
                <a:spcBef>
                  <a:spcPct val="0"/>
                </a:spcBef>
                <a:defRPr/>
              </a:pPr>
              <a:endParaRPr lang="sl-SI" sz="2400" b="1" spc="-7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defTabSz="609630">
                <a:spcBef>
                  <a:spcPct val="0"/>
                </a:spcBef>
                <a:defRPr/>
              </a:pPr>
              <a:r>
                <a:rPr lang="sl-SI" sz="2800" spc="-79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ter</a:t>
              </a:r>
            </a:p>
            <a:p>
              <a:pPr algn="ctr" defTabSz="609630">
                <a:spcBef>
                  <a:spcPct val="0"/>
                </a:spcBef>
                <a:defRPr/>
              </a:pPr>
              <a:r>
                <a:rPr lang="sl-SI" sz="2800" b="1" spc="-79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 defTabSz="609630">
                <a:spcBef>
                  <a:spcPct val="0"/>
                </a:spcBef>
                <a:defRPr/>
              </a:pPr>
              <a:r>
                <a:rPr lang="sl-SI" sz="2800" b="1" spc="-79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 10 milijonov prek Sklada skladov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107263" y="1369205"/>
            <a:ext cx="7850275" cy="3832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defTabSz="609630">
              <a:spcBef>
                <a:spcPts val="400"/>
              </a:spcBef>
              <a:defRPr/>
            </a:pPr>
            <a:r>
              <a:rPr lang="sl-SI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Slovenski naložbeni program kapitalske rasti - </a:t>
            </a:r>
            <a:r>
              <a:rPr lang="sl-SI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SEGIP in SEGIP Top-up:</a:t>
            </a:r>
          </a:p>
          <a:p>
            <a:pPr marL="494038" lvl="1" indent="-342900" defTabSz="60963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sl-SI" sz="18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malih in srednje velikih ter </a:t>
            </a:r>
            <a:r>
              <a:rPr lang="sl-SI" sz="1867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</a:t>
            </a:r>
            <a:r>
              <a:rPr lang="sl-SI" sz="18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-cap podjetij (</a:t>
            </a:r>
            <a:r>
              <a:rPr lang="sl-SI" sz="1867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SEGIP PE</a:t>
            </a:r>
            <a:r>
              <a:rPr lang="sl-SI" sz="18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94038" lvl="1" indent="-342900" defTabSz="60963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sl-SI" sz="18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raziskovalnih projektov univerz in inštitutov (</a:t>
            </a:r>
            <a:r>
              <a:rPr lang="sl-SI" sz="1867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VC TT sklad</a:t>
            </a:r>
            <a:r>
              <a:rPr lang="sl-SI" sz="18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94038" lvl="1" indent="-342900" defTabSz="60963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sl-SI" sz="18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podjetij v zgodnji fazi in fazi hitre rasti (</a:t>
            </a:r>
            <a:r>
              <a:rPr lang="sl-SI" sz="1867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VC sklad</a:t>
            </a:r>
            <a:r>
              <a:rPr lang="sl-SI" sz="18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94038" lvl="1" indent="-342900" defTabSz="60963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sl-SI" sz="18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družinskega nasledstva (</a:t>
            </a:r>
            <a:r>
              <a:rPr lang="sl-SI" sz="1867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 nasledstva</a:t>
            </a:r>
            <a:r>
              <a:rPr lang="sl-SI" sz="18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sl-SI" sz="2000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marL="0" lvl="6" defTabSz="609630">
              <a:spcBef>
                <a:spcPts val="400"/>
              </a:spcBef>
              <a:defRPr/>
            </a:pPr>
            <a:r>
              <a:rPr lang="sl-SI" sz="20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ter</a:t>
            </a:r>
          </a:p>
          <a:p>
            <a:pPr marL="0" lvl="6" defTabSz="609630">
              <a:spcBef>
                <a:spcPts val="400"/>
              </a:spcBef>
              <a:defRPr/>
            </a:pPr>
            <a:endParaRPr lang="sl-SI" sz="700" dirty="0">
              <a:solidFill>
                <a:schemeClr val="tx2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lvl="1" defTabSz="609630">
              <a:spcBef>
                <a:spcPts val="400"/>
              </a:spcBef>
              <a:defRPr/>
            </a:pPr>
            <a:r>
              <a:rPr lang="sl-SI" sz="18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podjetij v semenski in zagonski fazi kot konvertibilno posojilo ali naložbo v lastniški kapital (iz </a:t>
            </a:r>
            <a:r>
              <a:rPr lang="sl-SI" sz="1867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Sklada skladov SID banke, ponudnik storitev SPS</a:t>
            </a:r>
            <a:r>
              <a:rPr lang="sl-SI" sz="18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31F65922-F96E-483E-AC97-2D26BA3A9F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71260" y="479847"/>
            <a:ext cx="1363538" cy="780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92F14B-A51C-3128-30C6-BF5397193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801" y="5714927"/>
            <a:ext cx="3204583" cy="918537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3FF98375-51FB-8F46-EF8E-855725F15D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701" y="6275635"/>
            <a:ext cx="1106789" cy="204756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128C86C4-41A3-7573-5690-7211FD33F1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01" y="479847"/>
            <a:ext cx="26686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4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3339186" y="304872"/>
            <a:ext cx="8236287" cy="1163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l-SI" sz="2800" b="1" i="0" dirty="0">
                <a:solidFill>
                  <a:srgbClr val="AF231E"/>
                </a:solidFill>
                <a:effectLst/>
                <a:latin typeface="+mj-lt"/>
              </a:rPr>
              <a:t>Sklad zasebnega kapitala za financiranje družinskega lastniškega nasledstva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l-SI" sz="2800" b="1" i="0" dirty="0">
                <a:solidFill>
                  <a:srgbClr val="AF231E"/>
                </a:solidFill>
                <a:effectLst/>
                <a:latin typeface="+mj-lt"/>
              </a:rPr>
              <a:t>(PE nasledstva)</a:t>
            </a:r>
            <a:endParaRPr lang="pl-PL" b="1" spc="-112" dirty="0">
              <a:solidFill>
                <a:srgbClr val="AF231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8F63CFE5-B996-7D79-47FA-2E9B488A0DEA}"/>
              </a:ext>
            </a:extLst>
          </p:cNvPr>
          <p:cNvSpPr/>
          <p:nvPr/>
        </p:nvSpPr>
        <p:spPr>
          <a:xfrm>
            <a:off x="-30647" y="0"/>
            <a:ext cx="3041446" cy="6858000"/>
          </a:xfrm>
          <a:prstGeom prst="rect">
            <a:avLst/>
          </a:prstGeom>
          <a:solidFill>
            <a:srgbClr val="00467D"/>
          </a:solidFill>
        </p:spPr>
        <p:txBody>
          <a:bodyPr/>
          <a:lstStyle/>
          <a:p>
            <a:endParaRPr lang="sl-S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948CBD-1777-A1CA-AE5A-483F7EB1B58D}"/>
              </a:ext>
            </a:extLst>
          </p:cNvPr>
          <p:cNvSpPr txBox="1"/>
          <p:nvPr/>
        </p:nvSpPr>
        <p:spPr>
          <a:xfrm>
            <a:off x="3230805" y="1544461"/>
            <a:ext cx="8631382" cy="521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l-SI" sz="1500" b="1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 je namenjen družinskim podjetjem, ki so: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sz="1500" spc="-27" dirty="0" err="1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</a:t>
            </a:r>
            <a:r>
              <a:rPr lang="sl-SI" sz="1500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mala in srednje velika podjetja (MSP) ter (mala) </a:t>
            </a:r>
            <a:r>
              <a:rPr lang="sl-SI" sz="1500" spc="-27" dirty="0" err="1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</a:t>
            </a:r>
            <a:r>
              <a:rPr lang="sl-SI" sz="1500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-cap podjetja (do 499 zaposlenih) organizirana kot gospodarska družba ali samostojni podjetnik;</a:t>
            </a:r>
          </a:p>
          <a:p>
            <a:pPr marL="285750" marR="0" lvl="0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500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večinski lasti posameznika ali posameznikov, njihovih partnerjev, staršev, otrok ali vnukov, in vsaj en član družine je aktivno vpleten v vodenje podjetja;</a:t>
            </a:r>
          </a:p>
          <a:p>
            <a:pPr marL="285750" marR="0" lvl="0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500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Predvidena velikost naložbe nad 2 mio EUR;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sz="1500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izključena so tista, ki poslujejo v finančnem in nepremičninskem sektorju.</a:t>
            </a:r>
          </a:p>
          <a:p>
            <a:pPr marR="0" lvl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endParaRPr lang="sl-SI" sz="100" spc="-27" dirty="0">
              <a:solidFill>
                <a:srgbClr val="0046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sl-SI" sz="1500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Omogoča </a:t>
            </a:r>
            <a:r>
              <a:rPr lang="sl-SI" sz="1500" b="1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podjetij</a:t>
            </a:r>
            <a:r>
              <a:rPr lang="sl-SI" sz="1500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bi zaradi neobstoja družinskega (sorodstvenega) naslednika ali njihove nepripravljenosti za prevzem lastništva in upravljanja ob umiku trenutnega lastnika (npr. zaradi upokojitve), </a:t>
            </a:r>
            <a:r>
              <a:rPr lang="sl-SI" sz="1500" b="1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popolnoma prenehala poslovati oz. bila prodana po delih </a:t>
            </a:r>
            <a:r>
              <a:rPr lang="sl-SI" sz="1500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 pod prisilo; omogoča pa tudi </a:t>
            </a:r>
            <a:r>
              <a:rPr lang="sl-SI" sz="1500" b="1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rasti/ekspanzije</a:t>
            </a:r>
            <a:r>
              <a:rPr lang="sl-SI" sz="1500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družinskih podjetij. Minimalna predvidena velikost je 50 mio EUR na sklad. Do 20% tudi naložbe v tujini in do 30% portfelja v podjetjih z namenom financiranja  rasti (ni nujno, da gre za „prenos lastništva“). </a:t>
            </a:r>
            <a:r>
              <a:rPr lang="sl-SI" sz="1500" spc="-27" dirty="0" err="1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Leverage</a:t>
            </a:r>
            <a:r>
              <a:rPr lang="sl-SI" sz="1500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1/3 velikosti sklada in ne več kot 40% na ravni posamezne naložbe</a:t>
            </a:r>
            <a:endParaRPr lang="sl-SI" sz="900" b="1" spc="-27" dirty="0">
              <a:solidFill>
                <a:srgbClr val="0046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base"/>
            <a:r>
              <a:rPr lang="sl-SI" sz="1500" b="1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Oblike/način financiranja: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sl-SI" sz="1500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lastniško ali </a:t>
            </a:r>
            <a:r>
              <a:rPr lang="sl-SI" sz="1500" spc="-27" dirty="0" err="1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kvazi</a:t>
            </a:r>
            <a:r>
              <a:rPr lang="sl-SI" sz="1500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lastniško financiranje ali kombinacija obojega,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sl-SI" sz="1500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kombinaciji z drugimi dolžniškimi in lastniškimi viri financiranja lastniških nasledstev, vstopa novih lastnikov v družinsko podjetje ali dokapitalizacij družinskih podjetij;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sl-SI" sz="1500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 sklad lahko v družinsko podjetje vplača </a:t>
            </a:r>
            <a:r>
              <a:rPr lang="sl-SI" sz="1500" b="1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neposredno ali posredno preko </a:t>
            </a:r>
            <a:r>
              <a:rPr lang="sl-SI" sz="1500" b="1" spc="-27" dirty="0" err="1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SPV</a:t>
            </a:r>
            <a:r>
              <a:rPr lang="sl-SI" sz="1500" b="1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l-SI" sz="1500" spc="-27" dirty="0">
              <a:solidFill>
                <a:srgbClr val="0046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B0D84807-8D8A-3250-55EF-F0C03C6D01D2}"/>
              </a:ext>
            </a:extLst>
          </p:cNvPr>
          <p:cNvSpPr txBox="1"/>
          <p:nvPr/>
        </p:nvSpPr>
        <p:spPr>
          <a:xfrm>
            <a:off x="329813" y="1874728"/>
            <a:ext cx="2465998" cy="3108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  <a:defRPr/>
            </a:pPr>
            <a:r>
              <a:rPr lang="sl-SI" sz="3200" b="1" spc="-7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Izbrana ponudnika:</a:t>
            </a:r>
          </a:p>
          <a:p>
            <a:pPr algn="ctr" defTabSz="609630">
              <a:spcBef>
                <a:spcPct val="0"/>
              </a:spcBef>
              <a:defRPr/>
            </a:pPr>
            <a:endParaRPr lang="sl-SI" sz="3200" b="1" spc="-79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60963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l-SI" sz="1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MS PE </a:t>
            </a:r>
            <a:r>
              <a:rPr lang="sl-SI" sz="1600" b="1" dirty="0">
                <a:solidFill>
                  <a:schemeClr val="bg1"/>
                </a:solidFill>
                <a:latin typeface="+mj-lt"/>
              </a:rPr>
              <a:t>(MSIN d.o.o. &amp; Salus </a:t>
            </a:r>
            <a:r>
              <a:rPr lang="sl-SI" sz="1600" b="1" dirty="0" err="1">
                <a:solidFill>
                  <a:schemeClr val="bg1"/>
                </a:solidFill>
                <a:latin typeface="+mj-lt"/>
              </a:rPr>
              <a:t>d.d</a:t>
            </a:r>
            <a:r>
              <a:rPr lang="sl-SI" sz="1600" b="1" dirty="0">
                <a:solidFill>
                  <a:schemeClr val="bg1"/>
                </a:solidFill>
                <a:latin typeface="+mj-lt"/>
              </a:rPr>
              <a:t>.) </a:t>
            </a:r>
            <a:endParaRPr lang="sl-SI" b="1" dirty="0">
              <a:solidFill>
                <a:schemeClr val="bg1"/>
              </a:solidFill>
              <a:latin typeface="+mj-lt"/>
            </a:endParaRPr>
          </a:p>
          <a:p>
            <a:pPr marL="285750" indent="-285750" defTabSz="60963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sl-SI" sz="1800" b="1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 defTabSz="60963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l-SI" sz="1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PRVA Capital Partners</a:t>
            </a:r>
            <a:r>
              <a:rPr lang="sl-SI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sl-SI" b="1" spc="-79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sl-SI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Skupina Prva d.d.)</a:t>
            </a:r>
            <a:endParaRPr lang="sl-SI" sz="3200" b="1" spc="-79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840CE38C-5082-28E5-8A30-6ACFE6E43F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701" y="6275635"/>
            <a:ext cx="1106789" cy="2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5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B3ED3-F03F-3F7D-57FD-72AEBAAE0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>
            <a:extLst>
              <a:ext uri="{FF2B5EF4-FFF2-40B4-BE49-F238E27FC236}">
                <a16:creationId xmlns:a16="http://schemas.microsoft.com/office/drawing/2014/main" id="{607469F6-D092-5142-15DE-FB4E4C034826}"/>
              </a:ext>
            </a:extLst>
          </p:cNvPr>
          <p:cNvSpPr txBox="1"/>
          <p:nvPr/>
        </p:nvSpPr>
        <p:spPr>
          <a:xfrm>
            <a:off x="3348917" y="406045"/>
            <a:ext cx="9271745" cy="387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sl-SI"/>
            </a:defPPr>
            <a:lvl1pPr>
              <a:lnSpc>
                <a:spcPct val="90000"/>
              </a:lnSpc>
              <a:spcBef>
                <a:spcPct val="0"/>
              </a:spcBef>
              <a:defRPr sz="2800" b="1" i="0">
                <a:solidFill>
                  <a:srgbClr val="AF231E"/>
                </a:solidFill>
                <a:effectLst/>
                <a:latin typeface="+mj-lt"/>
              </a:defRPr>
            </a:lvl1pPr>
          </a:lstStyle>
          <a:p>
            <a:r>
              <a:rPr lang="sl-SI" dirty="0"/>
              <a:t>Ustanovitev nove hčerinske družbe SID banke</a:t>
            </a:r>
            <a:endParaRPr lang="pl-PL" dirty="0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F8033E8E-85AD-A6A6-AD6F-2A867B0A6C6A}"/>
              </a:ext>
            </a:extLst>
          </p:cNvPr>
          <p:cNvSpPr/>
          <p:nvPr/>
        </p:nvSpPr>
        <p:spPr>
          <a:xfrm>
            <a:off x="-30647" y="0"/>
            <a:ext cx="3041446" cy="6858000"/>
          </a:xfrm>
          <a:prstGeom prst="rect">
            <a:avLst/>
          </a:prstGeom>
          <a:solidFill>
            <a:srgbClr val="00467D"/>
          </a:solidFill>
        </p:spPr>
        <p:txBody>
          <a:bodyPr/>
          <a:lstStyle/>
          <a:p>
            <a:endParaRPr lang="sl-S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EC0940-7D26-43BD-01F1-14E712C25BEC}"/>
              </a:ext>
            </a:extLst>
          </p:cNvPr>
          <p:cNvSpPr txBox="1"/>
          <p:nvPr/>
        </p:nvSpPr>
        <p:spPr>
          <a:xfrm>
            <a:off x="3265789" y="1078120"/>
            <a:ext cx="86313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l-SI" sz="1600" b="1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Nova hčerinska namenska družba: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sz="1600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 banka po vzoru drugih evropskih razvojnih bank svojo dejavnost lastniškega in </a:t>
            </a:r>
            <a:r>
              <a:rPr lang="sl-SI" sz="1600" spc="-27" dirty="0" err="1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kvazilastniškega</a:t>
            </a:r>
            <a:r>
              <a:rPr lang="sl-SI" sz="1600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financiranja seli na novoustanovljeno hčerinsko družbo, kjer bo lahko ta segment bolj neodvisno krepila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sl-SI" sz="1600" spc="-27" dirty="0">
              <a:solidFill>
                <a:srgbClr val="0046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sl-SI" sz="1600" b="1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Prednosti </a:t>
            </a:r>
            <a:r>
              <a:rPr lang="sl-SI" sz="1600" b="1" spc="-27" dirty="0" err="1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izčlenitve</a:t>
            </a:r>
            <a:r>
              <a:rPr lang="sl-SI" sz="1600" b="1" spc="-27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sz="1600" kern="0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 povečanja posrednega in neposrednega lastniškega financiranja v okviru hčerinske družbe – holdinga (večji apetit po tveganju)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sz="1600" kern="0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Drugačna regulativa kot bančna, kar je primerneje za tovrstno obliko financiranja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sz="1600" kern="0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 vzpostavitve in upravljanja lastnih alternativnih investicijskih skladov (AIS) – polna licenca ATVP (potrebna ustrezna pravna ureditev in status DZU). </a:t>
            </a:r>
            <a:r>
              <a:rPr lang="nn-NO" sz="1600" kern="0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AIS so lahko v obliki infra skladov, PE/VC skladov, posojilnih skladov</a:t>
            </a:r>
            <a:r>
              <a:rPr lang="sl-SI" sz="1600" kern="0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 Za upravljanje AIS bodo angažirane/določene specifične upravljavske ekipe (interni kadri z/ali brez eksternih)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sz="1600" kern="0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Upravljanje sredstev RS ali tretjih oseb v obliki skladov ali Skladov </a:t>
            </a:r>
            <a:r>
              <a:rPr lang="sl-SI" sz="1600" kern="0" dirty="0" err="1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skladov</a:t>
            </a:r>
            <a:r>
              <a:rPr lang="sl-SI" sz="1600" kern="0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(le če je DZU ustrezno organiziran in ima vse potrebne licence – v odvisnosti od višine AUM opredeljene v ZUAIS)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sz="1600" kern="0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 dodatne mobilizacije zasebnih sredstev (multiplikator) z določenimi ugodnostmi za zasebne vlagatelje v posebno oblikovanih tematskih skladih (asimetrična delitev dobička, omejen „</a:t>
            </a:r>
            <a:r>
              <a:rPr lang="sl-SI" sz="1600" kern="0" dirty="0" err="1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</a:t>
            </a:r>
            <a:r>
              <a:rPr lang="sl-SI" sz="1600" kern="0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600" kern="0" dirty="0" err="1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loss</a:t>
            </a:r>
            <a:r>
              <a:rPr lang="sl-SI" sz="1600" kern="0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na VC skladih podprt z državnimi ali EU sredstvi, delitev sklada v 2 žepa – manj tvegan/bolj tvegan žep) – v okvirih zagotavljanja MEO principa</a:t>
            </a:r>
            <a:endParaRPr lang="sl-SI" sz="1600" spc="-27" dirty="0">
              <a:solidFill>
                <a:srgbClr val="0046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B6B391C-B458-48B9-E959-9E4EC79E5CCC}"/>
              </a:ext>
            </a:extLst>
          </p:cNvPr>
          <p:cNvSpPr txBox="1"/>
          <p:nvPr/>
        </p:nvSpPr>
        <p:spPr>
          <a:xfrm>
            <a:off x="0" y="3094056"/>
            <a:ext cx="301079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  <a:defRPr/>
            </a:pPr>
            <a:r>
              <a:rPr lang="sl-SI" sz="3200" b="1" spc="-7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Izčlenitev</a:t>
            </a:r>
          </a:p>
        </p:txBody>
      </p:sp>
      <p:pic>
        <p:nvPicPr>
          <p:cNvPr id="5" name="Picture 4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E2B9231-8BC9-97D8-9EE5-11D3264AE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701" y="6275635"/>
            <a:ext cx="1106789" cy="2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5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5399999">
            <a:off x="-64809" y="3688126"/>
            <a:ext cx="8259735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l-SI" sz="1200"/>
          </a:p>
        </p:txBody>
      </p:sp>
      <p:sp>
        <p:nvSpPr>
          <p:cNvPr id="4" name="AutoShape 4"/>
          <p:cNvSpPr/>
          <p:nvPr/>
        </p:nvSpPr>
        <p:spPr>
          <a:xfrm rot="5399999">
            <a:off x="3997075" y="3688126"/>
            <a:ext cx="8259735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l-SI" sz="1200"/>
          </a:p>
        </p:txBody>
      </p:sp>
      <p:sp>
        <p:nvSpPr>
          <p:cNvPr id="7" name="AutoShape 7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467D"/>
          </a:solidFill>
        </p:spPr>
        <p:txBody>
          <a:bodyPr/>
          <a:lstStyle/>
          <a:p>
            <a:endParaRPr lang="sl-SI" sz="1400"/>
          </a:p>
        </p:txBody>
      </p:sp>
      <p:grpSp>
        <p:nvGrpSpPr>
          <p:cNvPr id="8" name="Group 8"/>
          <p:cNvGrpSpPr/>
          <p:nvPr/>
        </p:nvGrpSpPr>
        <p:grpSpPr>
          <a:xfrm>
            <a:off x="8298000" y="1161894"/>
            <a:ext cx="3724270" cy="2039424"/>
            <a:chOff x="-372280" y="-19051"/>
            <a:chExt cx="6993447" cy="4078848"/>
          </a:xfrm>
        </p:grpSpPr>
        <p:sp>
          <p:nvSpPr>
            <p:cNvPr id="9" name="TextBox 9"/>
            <p:cNvSpPr txBox="1"/>
            <p:nvPr/>
          </p:nvSpPr>
          <p:spPr>
            <a:xfrm>
              <a:off x="-372280" y="637321"/>
              <a:ext cx="6993436" cy="34224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90510" indent="-190510">
                <a:lnSpc>
                  <a:spcPts val="1493"/>
                </a:lnSpc>
                <a:buFont typeface="Arial" panose="020B0604020202020204" pitchFamily="34" charset="0"/>
                <a:buChar char="•"/>
              </a:pP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Ministrstvo za gospodarski razvoj in tehnologijo je leta 2017 SID banko imenoval za upravljavko Sklada skladov za izvajanje finančnih instrumentov (kreditov) evropske kohezijske politike. V letu 2020  smo oblikovali še Sklad skladov COVID-19.</a:t>
              </a:r>
            </a:p>
            <a:p>
              <a:pPr marL="190510" indent="-190510">
                <a:lnSpc>
                  <a:spcPts val="1493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Preko finančnih posrednikov in neposredno ponujamo mikrokredite, kredite za MSP, kredite za RRI, kredite krite z jamstvom SID banke, lastniške in </a:t>
              </a:r>
              <a:r>
                <a:rPr lang="sl-SI" sz="1067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kvazi</a:t>
              </a: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lastniške kredite ter kredite za energetsko učinkovitost in urbani razvoj.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1"/>
              <a:ext cx="6621167" cy="461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  <a:spcBef>
                  <a:spcPct val="0"/>
                </a:spcBef>
              </a:pPr>
              <a:r>
                <a:rPr lang="sl-SI" sz="1600" b="1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Skladi skladov SID banke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78825" y="1242684"/>
            <a:ext cx="3310583" cy="2249336"/>
            <a:chOff x="0" y="-19051"/>
            <a:chExt cx="6621167" cy="449867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672425"/>
              <a:ext cx="6621167" cy="3807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3"/>
                </a:lnSpc>
              </a:pP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Neposredno financiranje strank se izvaja:</a:t>
              </a:r>
            </a:p>
            <a:p>
              <a:pPr marL="190510" indent="-190510">
                <a:lnSpc>
                  <a:spcPts val="1493"/>
                </a:lnSpc>
                <a:buFont typeface="Arial" panose="020B0604020202020204" pitchFamily="34" charset="0"/>
                <a:buChar char="•"/>
              </a:pP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prek namenskih posojilnih skladov finančnega inženiringa (sodelovanje z MGTŠ, MZI);</a:t>
              </a:r>
            </a:p>
            <a:p>
              <a:pPr marL="190510" indent="-190510">
                <a:lnSpc>
                  <a:spcPts val="1493"/>
                </a:lnSpc>
                <a:buFont typeface="Arial" panose="020B0604020202020204" pitchFamily="34" charset="0"/>
                <a:buChar char="•"/>
              </a:pP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iz lastnih virov sredstev; </a:t>
              </a:r>
            </a:p>
            <a:p>
              <a:pPr marL="190510" indent="-190510">
                <a:lnSpc>
                  <a:spcPts val="1493"/>
                </a:lnSpc>
                <a:buFont typeface="Arial" panose="020B0604020202020204" pitchFamily="34" charset="0"/>
                <a:buChar char="•"/>
              </a:pP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 z različnimi oblikami sofinanciranja s poslovnimi bankami (</a:t>
              </a:r>
              <a:r>
                <a:rPr lang="sl-SI" sz="1067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sindicirani</a:t>
              </a: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krediti). </a:t>
              </a:r>
            </a:p>
            <a:p>
              <a:pPr>
                <a:lnSpc>
                  <a:spcPts val="1493"/>
                </a:lnSpc>
              </a:pPr>
              <a:endParaRPr lang="sl-SI" sz="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ts val="1493"/>
                </a:lnSpc>
              </a:pP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Druge oblike neposrednega financiranja: izvozni krediti, financiranje občin in javnega sektorja, vstopi v dolg, odkupi terjatev ipd.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1"/>
              <a:ext cx="6621167" cy="461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  <a:spcBef>
                  <a:spcPct val="0"/>
                </a:spcBef>
              </a:pPr>
              <a:r>
                <a:rPr lang="sl-SI" sz="1600" b="1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Neposredno financiranje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269650" y="1254734"/>
            <a:ext cx="3493094" cy="1722601"/>
            <a:chOff x="-365019" y="-19050"/>
            <a:chExt cx="6986188" cy="3445201"/>
          </a:xfrm>
        </p:grpSpPr>
        <p:sp>
          <p:nvSpPr>
            <p:cNvPr id="15" name="TextBox 15"/>
            <p:cNvSpPr txBox="1"/>
            <p:nvPr/>
          </p:nvSpPr>
          <p:spPr>
            <a:xfrm>
              <a:off x="-365019" y="773118"/>
              <a:ext cx="6621168" cy="2653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90510" indent="-190510">
                <a:lnSpc>
                  <a:spcPts val="1493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Dolgoročno namensko financiranje prek poslovnih bank, hranilnic in javnih skladov. </a:t>
              </a:r>
            </a:p>
            <a:p>
              <a:pPr marL="190510" indent="-190510">
                <a:lnSpc>
                  <a:spcPts val="1493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sl-SI" sz="1067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90510" indent="-190510">
                <a:lnSpc>
                  <a:spcPts val="1493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SID banka na podlagi svojih dolgoročnih zadolžitev pri razvojnih bankah in drugih virih, prek ponujenih programov financiranja, zagotavlja prenos ugodnosti na končne stranke.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" y="-19050"/>
              <a:ext cx="6621168" cy="461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  <a:spcBef>
                  <a:spcPct val="0"/>
                </a:spcBef>
              </a:pPr>
              <a:r>
                <a:rPr lang="sl-SI" sz="1600" b="1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Posredno financiranje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459790" y="4016166"/>
            <a:ext cx="3310583" cy="1089089"/>
            <a:chOff x="0" y="-19050"/>
            <a:chExt cx="6621167" cy="2178177"/>
          </a:xfrm>
        </p:grpSpPr>
        <p:sp>
          <p:nvSpPr>
            <p:cNvPr id="18" name="TextBox 18"/>
            <p:cNvSpPr txBox="1"/>
            <p:nvPr/>
          </p:nvSpPr>
          <p:spPr>
            <a:xfrm>
              <a:off x="0" y="660256"/>
              <a:ext cx="6621167" cy="1498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3"/>
                </a:lnSpc>
                <a:spcBef>
                  <a:spcPct val="0"/>
                </a:spcBef>
              </a:pP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SID banka kot nacionalna izvozno kreditna agencija (IKA) v imenu in za račun Republike Slovenije izvaja zavarovanje mednarodnih gospodarskih poslov pred </a:t>
              </a:r>
              <a:r>
                <a:rPr lang="sl-SI" sz="1067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nemarketabilnimi</a:t>
              </a: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riziki.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6621167" cy="461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  <a:spcBef>
                  <a:spcPct val="0"/>
                </a:spcBef>
              </a:pPr>
              <a:r>
                <a:rPr lang="sl-SI" sz="1600" b="1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Zavarovanje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7906" y="4016166"/>
            <a:ext cx="3339215" cy="2421246"/>
            <a:chOff x="0" y="-106235"/>
            <a:chExt cx="6678430" cy="4842492"/>
          </a:xfrm>
        </p:grpSpPr>
        <p:sp>
          <p:nvSpPr>
            <p:cNvPr id="21" name="TextBox 21"/>
            <p:cNvSpPr txBox="1"/>
            <p:nvPr/>
          </p:nvSpPr>
          <p:spPr>
            <a:xfrm>
              <a:off x="0" y="544341"/>
              <a:ext cx="6678430" cy="41919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93"/>
                </a:lnSpc>
                <a:spcBef>
                  <a:spcPct val="0"/>
                </a:spcBef>
              </a:pP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Slovenski naložbeni program kapitalske rasti (SEGIP) in je bil ustanovljen leta 2017 in dopolnjen v letu 2022 (SEGIP Top Up) v sodelovanju z EIF. </a:t>
              </a:r>
            </a:p>
            <a:p>
              <a:pPr>
                <a:lnSpc>
                  <a:spcPts val="1493"/>
                </a:lnSpc>
                <a:spcBef>
                  <a:spcPct val="0"/>
                </a:spcBef>
              </a:pP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Namen financiranja: </a:t>
              </a:r>
            </a:p>
            <a:p>
              <a:pPr marL="190510" indent="-190510">
                <a:lnSpc>
                  <a:spcPts val="1493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rast in nadaljnji razvoj,</a:t>
              </a:r>
            </a:p>
            <a:p>
              <a:pPr marL="190510" indent="-190510">
                <a:lnSpc>
                  <a:spcPts val="1493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povečanje vrednosti podjetja,</a:t>
              </a:r>
            </a:p>
            <a:p>
              <a:pPr marL="190510" indent="-190510">
                <a:lnSpc>
                  <a:spcPts val="1493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vse naložbe in obratni kapital,</a:t>
              </a:r>
            </a:p>
            <a:p>
              <a:pPr marL="190510" indent="-190510">
                <a:lnSpc>
                  <a:spcPts val="1493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prevzemi drugih podjetij,</a:t>
              </a:r>
            </a:p>
            <a:p>
              <a:pPr marL="190510" indent="-190510">
                <a:lnSpc>
                  <a:spcPts val="1493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vstopi na nove trge,</a:t>
              </a:r>
            </a:p>
            <a:p>
              <a:pPr marL="190510" indent="-190510">
                <a:lnSpc>
                  <a:spcPts val="1493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izvozno financiranje,</a:t>
              </a:r>
            </a:p>
            <a:p>
              <a:pPr marL="190510" indent="-190510">
                <a:lnSpc>
                  <a:spcPts val="1493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lastniško nasledstvo in reorganizacija.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06235"/>
              <a:ext cx="6621168" cy="461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  <a:spcBef>
                  <a:spcPct val="0"/>
                </a:spcBef>
              </a:pPr>
              <a:r>
                <a:rPr lang="sl-SI" sz="1600" b="1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Lastniško financiranje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01362" y="374163"/>
            <a:ext cx="935192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9"/>
              </a:lnSpc>
              <a:spcBef>
                <a:spcPct val="0"/>
              </a:spcBef>
            </a:pPr>
            <a:r>
              <a:rPr lang="sl-SI" sz="2800" b="1" spc="-7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Pregled finančnih in zavarovalnih storitev SID banke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8483510" y="3978060"/>
            <a:ext cx="3348747" cy="1163998"/>
            <a:chOff x="-38163" y="-202493"/>
            <a:chExt cx="6697495" cy="2327996"/>
          </a:xfrm>
        </p:grpSpPr>
        <p:sp>
          <p:nvSpPr>
            <p:cNvPr id="26" name="TextBox 26"/>
            <p:cNvSpPr txBox="1"/>
            <p:nvPr/>
          </p:nvSpPr>
          <p:spPr>
            <a:xfrm>
              <a:off x="-38163" y="1011351"/>
              <a:ext cx="6621167" cy="1114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3"/>
                </a:lnSpc>
                <a:spcBef>
                  <a:spcPct val="0"/>
                </a:spcBef>
              </a:pPr>
              <a:r>
                <a:rPr lang="sl-SI" sz="106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 svetovalnimi storitvami na področju izvajanja infrastrukturnih projektov omogoča njihovo hitrejšo in učinkovitejšo pripravo. 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8165" y="-202493"/>
              <a:ext cx="6621167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  <a:spcBef>
                  <a:spcPct val="0"/>
                </a:spcBef>
              </a:pPr>
              <a:r>
                <a:rPr lang="sl-SI" sz="1600" b="1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Svetovanje in projektno financiranje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E7FC158-D2A5-4372-BE21-CCC2366C9590}"/>
              </a:ext>
            </a:extLst>
          </p:cNvPr>
          <p:cNvSpPr txBox="1"/>
          <p:nvPr/>
        </p:nvSpPr>
        <p:spPr>
          <a:xfrm>
            <a:off x="4116924" y="3379311"/>
            <a:ext cx="3953378" cy="420756"/>
          </a:xfrm>
          <a:prstGeom prst="rect">
            <a:avLst/>
          </a:prstGeom>
          <a:solidFill>
            <a:srgbClr val="AF23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samozaposleni, </a:t>
            </a:r>
            <a:r>
              <a:rPr lang="sl-SI" sz="1067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s.p</a:t>
            </a:r>
            <a:r>
              <a:rPr lang="sl-SI" sz="10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sl-SI" sz="1067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MSP</a:t>
            </a:r>
            <a:r>
              <a:rPr lang="sl-SI" sz="10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1067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</a:t>
            </a:r>
            <a:r>
              <a:rPr lang="sl-SI" sz="10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cap, velika podjetja, </a:t>
            </a:r>
          </a:p>
          <a:p>
            <a:pPr algn="ctr"/>
            <a:r>
              <a:rPr lang="sl-SI" sz="10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občine in javni sektor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D120F8-85FC-4C2D-8117-D5B3B64A5CB5}"/>
              </a:ext>
            </a:extLst>
          </p:cNvPr>
          <p:cNvSpPr txBox="1"/>
          <p:nvPr/>
        </p:nvSpPr>
        <p:spPr>
          <a:xfrm>
            <a:off x="8181193" y="3379311"/>
            <a:ext cx="3953374" cy="420756"/>
          </a:xfrm>
          <a:prstGeom prst="rect">
            <a:avLst/>
          </a:prstGeom>
          <a:solidFill>
            <a:srgbClr val="AF23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start-up, socialna podjetja, </a:t>
            </a:r>
            <a:r>
              <a:rPr lang="sl-SI" sz="1067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s.p</a:t>
            </a:r>
            <a:r>
              <a:rPr lang="sl-SI" sz="10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sl-SI" sz="1067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MSP</a:t>
            </a:r>
            <a:r>
              <a:rPr lang="sl-SI" sz="10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velika podjetja, </a:t>
            </a:r>
          </a:p>
          <a:p>
            <a:pPr algn="ctr"/>
            <a:r>
              <a:rPr lang="sl-SI" sz="10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občine in javni sektor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B8D0B2-1FF9-4ADB-9195-7E6FCEE21A96}"/>
              </a:ext>
            </a:extLst>
          </p:cNvPr>
          <p:cNvSpPr txBox="1"/>
          <p:nvPr/>
        </p:nvSpPr>
        <p:spPr>
          <a:xfrm>
            <a:off x="50251" y="6512500"/>
            <a:ext cx="3948594" cy="235898"/>
          </a:xfrm>
          <a:prstGeom prst="rect">
            <a:avLst/>
          </a:prstGeom>
          <a:solidFill>
            <a:srgbClr val="AF23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933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projekti raziskovalnih institucij, start-up, </a:t>
            </a:r>
            <a:r>
              <a:rPr lang="sl-SI" sz="933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s.p</a:t>
            </a:r>
            <a:r>
              <a:rPr lang="sl-SI" sz="933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sl-SI" sz="933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MSP</a:t>
            </a:r>
            <a:r>
              <a:rPr lang="sl-SI" sz="933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,</a:t>
            </a:r>
            <a:r>
              <a:rPr lang="sl-SI" sz="933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</a:t>
            </a:r>
            <a:r>
              <a:rPr lang="sl-SI" sz="933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-cap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A050DB-F235-49A3-9A02-6A5384F08AB8}"/>
              </a:ext>
            </a:extLst>
          </p:cNvPr>
          <p:cNvSpPr txBox="1"/>
          <p:nvPr/>
        </p:nvSpPr>
        <p:spPr>
          <a:xfrm>
            <a:off x="50251" y="3543522"/>
            <a:ext cx="3958161" cy="256545"/>
          </a:xfrm>
          <a:prstGeom prst="rect">
            <a:avLst/>
          </a:prstGeom>
          <a:solidFill>
            <a:srgbClr val="AF23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s.p., MSP, velika podjetja, občine in javni sektor                                       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F3359F-C2B7-4182-BA7B-B239433AED09}"/>
              </a:ext>
            </a:extLst>
          </p:cNvPr>
          <p:cNvSpPr txBox="1"/>
          <p:nvPr/>
        </p:nvSpPr>
        <p:spPr>
          <a:xfrm>
            <a:off x="4112950" y="6491853"/>
            <a:ext cx="3947775" cy="256545"/>
          </a:xfrm>
          <a:prstGeom prst="rect">
            <a:avLst/>
          </a:prstGeom>
          <a:solidFill>
            <a:srgbClr val="AF23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banke, izvozniki, investitorji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EEC624-7F5E-40CC-A5C1-B4E1629742AB}"/>
              </a:ext>
            </a:extLst>
          </p:cNvPr>
          <p:cNvSpPr txBox="1"/>
          <p:nvPr/>
        </p:nvSpPr>
        <p:spPr>
          <a:xfrm>
            <a:off x="8193160" y="6483837"/>
            <a:ext cx="3958145" cy="256545"/>
          </a:xfrm>
          <a:prstGeom prst="rect">
            <a:avLst/>
          </a:prstGeom>
          <a:solidFill>
            <a:srgbClr val="AF23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67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podjetja, javni sektor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66400" y="0"/>
            <a:ext cx="5659201" cy="5659201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6186311" h="3479800">
                <a:moveTo>
                  <a:pt x="0" y="0"/>
                </a:moveTo>
                <a:lnTo>
                  <a:pt x="6186311" y="0"/>
                </a:lnTo>
                <a:lnTo>
                  <a:pt x="6186311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00467D">
              <a:alpha val="54902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05434" y="6163202"/>
            <a:ext cx="1981131" cy="3665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2856" y="3191940"/>
            <a:ext cx="12192000" cy="741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800" b="1" i="0" u="none" strike="noStrike" kern="1200" cap="none" spc="-1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Zdaj je na vrsti vaša zgodba o uspehu!</a:t>
            </a: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89E6CBBA-F33E-400D-8121-B0B42391EC4E}"/>
              </a:ext>
            </a:extLst>
          </p:cNvPr>
          <p:cNvSpPr/>
          <p:nvPr/>
        </p:nvSpPr>
        <p:spPr>
          <a:xfrm>
            <a:off x="0" y="4550810"/>
            <a:ext cx="12192000" cy="1284103"/>
          </a:xfrm>
          <a:custGeom>
            <a:avLst/>
            <a:gdLst/>
            <a:ahLst/>
            <a:cxnLst/>
            <a:rect l="l" t="t" r="r" b="b"/>
            <a:pathLst>
              <a:path w="6186311" h="3479800">
                <a:moveTo>
                  <a:pt x="0" y="0"/>
                </a:moveTo>
                <a:lnTo>
                  <a:pt x="6186311" y="0"/>
                </a:lnTo>
                <a:lnTo>
                  <a:pt x="6186311" y="3479800"/>
                </a:lnTo>
                <a:lnTo>
                  <a:pt x="0" y="347980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sl-SI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0979" y="4902917"/>
            <a:ext cx="629039" cy="50894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19200" y="5009124"/>
            <a:ext cx="1850724" cy="367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6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01 2007 480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23827" y="4937646"/>
            <a:ext cx="653127" cy="49053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626912" y="4749800"/>
            <a:ext cx="3043889" cy="774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financiranje@sid.si</a:t>
            </a:r>
            <a:endParaRPr kumimoji="0" lang="sl-SI" sz="21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60963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zavarovanje@sid.si</a:t>
            </a:r>
            <a:endParaRPr kumimoji="0" lang="sl-SI" sz="21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136218" y="4925140"/>
            <a:ext cx="535443" cy="53544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815116" y="4749800"/>
            <a:ext cx="3349321" cy="774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www.sid.si</a:t>
            </a:r>
            <a:r>
              <a:rPr kumimoji="0" lang="sl-SI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60963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www.skladiskladov.si</a:t>
            </a:r>
            <a:r>
              <a:rPr kumimoji="0" lang="sl-SI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SID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467D"/>
      </a:accent1>
      <a:accent2>
        <a:srgbClr val="416E96"/>
      </a:accent2>
      <a:accent3>
        <a:srgbClr val="7391AF"/>
      </a:accent3>
      <a:accent4>
        <a:srgbClr val="B22A30"/>
      </a:accent4>
      <a:accent5>
        <a:srgbClr val="DC5555"/>
      </a:accent5>
      <a:accent6>
        <a:srgbClr val="878787"/>
      </a:accent6>
      <a:hlink>
        <a:srgbClr val="FFFFFF"/>
      </a:hlink>
      <a:folHlink>
        <a:srgbClr val="4B4B4B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69696"/>
        </a:solidFill>
        <a:ln w="9525">
          <a:noFill/>
          <a:round/>
          <a:headEnd/>
          <a:tailEnd/>
        </a:ln>
      </a:spPr>
      <a:bodyPr vert="horz" wrap="square" lIns="121920" tIns="60960" rIns="121920" bIns="60960" numCol="1" anchor="t" anchorCtr="0" compatLnSpc="1">
        <a:prstTxWarp prst="textNoShape">
          <a:avLst/>
        </a:prstTxWarp>
      </a:bodyPr>
      <a:lstStyle>
        <a:defPPr defTabSz="1219170">
          <a:defRPr sz="2400">
            <a:solidFill>
              <a:srgbClr val="262626"/>
            </a:solidFill>
            <a:latin typeface="Roboto Condensed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SID Bank BM">
  <a:themeElements>
    <a:clrScheme name="SID Bank B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D Bank BM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8331" rIns="0" bIns="48331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00457C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8331" rIns="0" bIns="48331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00457C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SID Bank B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 Bank B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 Bank B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 Bank B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 Bank B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 Bank B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 Bank B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 Bank B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 Bank B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 Bank B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 Bank B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 Bank B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997BC53C669C4BA1E1F8FFC319988C" ma:contentTypeVersion="17" ma:contentTypeDescription="Ustvari nov dokument." ma:contentTypeScope="" ma:versionID="b44fa56c14f033a3f7b8bc6efee0eba2">
  <xsd:schema xmlns:xsd="http://www.w3.org/2001/XMLSchema" xmlns:xs="http://www.w3.org/2001/XMLSchema" xmlns:p="http://schemas.microsoft.com/office/2006/metadata/properties" xmlns:ns2="703cdf61-9bdb-4ab1-bf99-aabb6c694d24" xmlns:ns3="9b964530-3dac-4295-8091-817513bab335" targetNamespace="http://schemas.microsoft.com/office/2006/metadata/properties" ma:root="true" ma:fieldsID="0a05e5e0c4531ca1734b13a7e622018c" ns2:_="" ns3:_="">
    <xsd:import namespace="703cdf61-9bdb-4ab1-bf99-aabb6c694d24"/>
    <xsd:import namespace="9b964530-3dac-4295-8091-817513bab3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64530-3dac-4295-8091-817513bab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3cdf61-9bdb-4ab1-bf99-aabb6c694d24" xsi:nil="true"/>
    <lcf76f155ced4ddcb4097134ff3c332f xmlns="9b964530-3dac-4295-8091-817513bab33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23132A-7CB3-4A6A-A861-F769888F3AFF}"/>
</file>

<file path=customXml/itemProps2.xml><?xml version="1.0" encoding="utf-8"?>
<ds:datastoreItem xmlns:ds="http://schemas.openxmlformats.org/officeDocument/2006/customXml" ds:itemID="{C989ACF6-6356-4CAA-8A91-802DD2C5A640}"/>
</file>

<file path=customXml/itemProps3.xml><?xml version="1.0" encoding="utf-8"?>
<ds:datastoreItem xmlns:ds="http://schemas.openxmlformats.org/officeDocument/2006/customXml" ds:itemID="{592085D5-411F-42AE-B79C-2C57A9DF016E}"/>
</file>

<file path=docProps/app.xml><?xml version="1.0" encoding="utf-8"?>
<Properties xmlns="http://schemas.openxmlformats.org/officeDocument/2006/extended-properties" xmlns:vt="http://schemas.openxmlformats.org/officeDocument/2006/docPropsVTypes">
  <TotalTime>4938</TotalTime>
  <Words>1269</Words>
  <Application>Microsoft Office PowerPoint</Application>
  <PresentationFormat>Širokozaslonsko</PresentationFormat>
  <Paragraphs>113</Paragraphs>
  <Slides>8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8</vt:i4>
      </vt:variant>
    </vt:vector>
  </HeadingPairs>
  <TitlesOfParts>
    <vt:vector size="17" baseType="lpstr">
      <vt:lpstr>Arial</vt:lpstr>
      <vt:lpstr>Calibri</vt:lpstr>
      <vt:lpstr>Myriad Pro</vt:lpstr>
      <vt:lpstr>Roboto</vt:lpstr>
      <vt:lpstr>Tahoma</vt:lpstr>
      <vt:lpstr>Wingdings</vt:lpstr>
      <vt:lpstr>4_Office Theme</vt:lpstr>
      <vt:lpstr>SID Bank BM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Klemen Košir</dc:creator>
  <cp:lastModifiedBy>Lidija Flajs</cp:lastModifiedBy>
  <cp:revision>134</cp:revision>
  <dcterms:created xsi:type="dcterms:W3CDTF">2022-02-01T08:14:41Z</dcterms:created>
  <dcterms:modified xsi:type="dcterms:W3CDTF">2024-04-15T14:11:18Z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0x010100C0997BC53C669C4BA1E1F8FFC319988C</vt:lpwstr>
  </property>
  <property fmtid="{D5CDD505-2E9C-101B-9397-08002B2CF9AE}" pid="3" name="MediaServiceImageTags">
    <vt:lpwstr/>
  </property>
</Properties>
</file>